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34"/>
  </p:notesMasterIdLst>
  <p:sldIdLst>
    <p:sldId id="256" r:id="rId3"/>
    <p:sldId id="257" r:id="rId4"/>
    <p:sldId id="305" r:id="rId5"/>
    <p:sldId id="311" r:id="rId6"/>
    <p:sldId id="306" r:id="rId7"/>
    <p:sldId id="310" r:id="rId8"/>
    <p:sldId id="312" r:id="rId9"/>
    <p:sldId id="307" r:id="rId10"/>
    <p:sldId id="313" r:id="rId11"/>
    <p:sldId id="308" r:id="rId12"/>
    <p:sldId id="314" r:id="rId13"/>
    <p:sldId id="322" r:id="rId14"/>
    <p:sldId id="323" r:id="rId15"/>
    <p:sldId id="324" r:id="rId16"/>
    <p:sldId id="325" r:id="rId17"/>
    <p:sldId id="326" r:id="rId18"/>
    <p:sldId id="327" r:id="rId19"/>
    <p:sldId id="328" r:id="rId20"/>
    <p:sldId id="334" r:id="rId21"/>
    <p:sldId id="273" r:id="rId22"/>
    <p:sldId id="274" r:id="rId23"/>
    <p:sldId id="336" r:id="rId24"/>
    <p:sldId id="335" r:id="rId25"/>
    <p:sldId id="332" r:id="rId26"/>
    <p:sldId id="333" r:id="rId27"/>
    <p:sldId id="275" r:id="rId28"/>
    <p:sldId id="276" r:id="rId29"/>
    <p:sldId id="330" r:id="rId30"/>
    <p:sldId id="337" r:id="rId31"/>
    <p:sldId id="338" r:id="rId32"/>
    <p:sldId id="321" r:id="rId33"/>
  </p:sldIdLst>
  <p:sldSz cx="9144000" cy="5143500" type="screen16x9"/>
  <p:notesSz cx="6858000" cy="9144000"/>
  <p:embeddedFontLst>
    <p:embeddedFont>
      <p:font typeface="Merriweather" panose="00000500000000000000" pitchFamily="2" charset="0"/>
      <p:regular r:id="rId35"/>
      <p:bold r:id="rId36"/>
      <p:italic r:id="rId37"/>
      <p:boldItalic r:id="rId38"/>
    </p:embeddedFont>
    <p:embeddedFont>
      <p:font typeface="Montserrat" panose="00000500000000000000" pitchFamily="2" charset="0"/>
      <p:regular r:id="rId39"/>
      <p:bold r:id="rId40"/>
      <p:italic r:id="rId41"/>
      <p:boldItalic r:id="rId42"/>
    </p:embeddedFont>
    <p:embeddedFont>
      <p:font typeface="Montserrat ExtraBold" panose="00000900000000000000" pitchFamily="2" charset="0"/>
      <p:bold r:id="rId43"/>
      <p:boldItalic r:id="rId44"/>
    </p:embeddedFont>
    <p:embeddedFont>
      <p:font typeface="Montserrat ExtraLight" panose="00000300000000000000" pitchFamily="2" charset="0"/>
      <p:regular r:id="rId45"/>
      <p:bold r:id="rId46"/>
      <p:italic r:id="rId47"/>
      <p:boldItalic r:id="rId48"/>
    </p:embeddedFont>
    <p:embeddedFont>
      <p:font typeface="Roboto" panose="02000000000000000000" pitchFamily="2"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1BFB16-383B-418A-B08A-2B3EDABD8F39}">
  <a:tblStyle styleId="{8E1BFB16-383B-418A-B08A-2B3EDABD8F3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34" autoAdjust="0"/>
    <p:restoredTop sz="94660"/>
  </p:normalViewPr>
  <p:slideViewPr>
    <p:cSldViewPr snapToGrid="0">
      <p:cViewPr varScale="1">
        <p:scale>
          <a:sx n="97" d="100"/>
          <a:sy n="97" d="100"/>
        </p:scale>
        <p:origin x="645"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5.fntdata"/><Relationship Id="rId21" Type="http://schemas.openxmlformats.org/officeDocument/2006/relationships/slide" Target="slides/slide19.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0.fntdata"/><Relationship Id="rId52" Type="http://schemas.openxmlformats.org/officeDocument/2006/relationships/font" Target="fonts/font1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font" Target="fonts/font7.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2.fntdata"/><Relationship Id="rId49"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24411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4187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78817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74022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2cff98521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2cff98521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2cff98521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2cff98521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2cff98521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2cff98521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2cff98521a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2cff98521a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4612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0001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41919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3853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64705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2591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2670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99984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311725" y="500925"/>
            <a:ext cx="3127500" cy="18291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9" name="Google Shape;39;p7"/>
          <p:cNvSpPr txBox="1">
            <a:spLocks noGrp="1"/>
          </p:cNvSpPr>
          <p:nvPr>
            <p:ph type="body" idx="1"/>
          </p:nvPr>
        </p:nvSpPr>
        <p:spPr>
          <a:xfrm>
            <a:off x="311700" y="2390650"/>
            <a:ext cx="3127500" cy="229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091134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accent3"/>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43" name="Google Shape;4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7535883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47" name="Google Shape;47;p9"/>
          <p:cNvSpPr txBox="1">
            <a:spLocks noGrp="1"/>
          </p:cNvSpPr>
          <p:nvPr>
            <p:ph type="subTitle" idx="1"/>
          </p:nvPr>
        </p:nvSpPr>
        <p:spPr>
          <a:xfrm>
            <a:off x="304800" y="2626725"/>
            <a:ext cx="3704400" cy="9267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48" name="Google Shape;48;p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9" name="Google Shape;4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9628290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8156880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chemeClr val="dk1"/>
        </a:solid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title" hasCustomPrompt="1"/>
          </p:nvPr>
        </p:nvSpPr>
        <p:spPr>
          <a:xfrm>
            <a:off x="311750" y="831175"/>
            <a:ext cx="5334900" cy="12447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57" name="Google Shape;5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9858667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675359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1" name="Google Shape;11;p2"/>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542418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accent3"/>
        </a:solidFill>
        <a:effectLst/>
      </p:bgPr>
    </p:bg>
    <p:spTree>
      <p:nvGrpSpPr>
        <p:cNvPr id="1" name="Shape 14"/>
        <p:cNvGrpSpPr/>
        <p:nvPr/>
      </p:nvGrpSpPr>
      <p:grpSpPr>
        <a:xfrm>
          <a:off x="0" y="0"/>
          <a:ext cx="0" cy="0"/>
          <a:chOff x="0" y="0"/>
          <a:chExt cx="0" cy="0"/>
        </a:xfrm>
      </p:grpSpPr>
      <p:sp>
        <p:nvSpPr>
          <p:cNvPr id="15" name="Google Shape;15;p3"/>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17" name="Google Shape;17;p3"/>
          <p:cNvSpPr txBox="1">
            <a:spLocks noGrp="1"/>
          </p:cNvSpPr>
          <p:nvPr>
            <p:ph type="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4241160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0" y="44125"/>
            <a:ext cx="4313625" cy="4399375"/>
          </a:xfrm>
          <a:custGeom>
            <a:avLst/>
            <a:gdLst/>
            <a:ahLst/>
            <a:cxnLst/>
            <a:rect l="l" t="t" r="r" b="b"/>
            <a:pathLst>
              <a:path w="172545" h="175975" extrusionOk="0">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sp>
      <p:sp>
        <p:nvSpPr>
          <p:cNvPr id="23" name="Google Shape;23;p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4" name="Google Shape;24;p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633796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9" name="Google Shape;29;p5"/>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5"/>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1" name="Google Shape;3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4609328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55355949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8" r:id="rId3"/>
    <p:sldLayoutId id="2147483659"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marL="914400" lvl="1"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marL="1371600" lvl="2"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marL="1828800" lvl="3"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marL="2286000" lvl="4"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marL="2743200" lvl="5"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marL="3200400" lvl="6"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marL="3657600" lvl="7"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marL="4114800" lvl="8"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737212800"/>
      </p:ext>
    </p:extLst>
  </p:cSld>
  <p:clrMap bg1="lt1" tx1="dk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ieeexplore.ieee.org/abstract/document/9216386" TargetMode="External"/><Relationship Id="rId2" Type="http://schemas.openxmlformats.org/officeDocument/2006/relationships/hyperlink" Target="https://pubmed.ncbi.nlm.nih.gov/32937867/" TargetMode="External"/><Relationship Id="rId1" Type="http://schemas.openxmlformats.org/officeDocument/2006/relationships/slideLayout" Target="../slideLayouts/slideLayout4.xml"/><Relationship Id="rId6" Type="http://schemas.openxmlformats.org/officeDocument/2006/relationships/hyperlink" Target="https://www.researchsquare.com/article/rs-2718085/v1" TargetMode="External"/><Relationship Id="rId5" Type="http://schemas.openxmlformats.org/officeDocument/2006/relationships/hyperlink" Target="https://sci-hub.se/10.1109/ICASERT.2019.8934543" TargetMode="External"/><Relationship Id="rId4" Type="http://schemas.openxmlformats.org/officeDocument/2006/relationships/hyperlink" Target="https://www.researchgate.net/publication/339989268_Computer_vision_algorithms_acceleration_using_graphic_processors_NVIDIA_CUDA"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datasets/ashishjangra27/face-mask-12k-images-dataset"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https://www.kaggle.com/code/tilasousa/face-mask-detection-using-keras-cnn" TargetMode="External"/><Relationship Id="rId2" Type="http://schemas.openxmlformats.org/officeDocument/2006/relationships/hyperlink" Target="https://pyimagesearch.com/2020/05/04/covid-19-face-mask-detector-with-opencv-keras-tensorflow-and-deep-learning/" TargetMode="External"/><Relationship Id="rId1" Type="http://schemas.openxmlformats.org/officeDocument/2006/relationships/slideLayout" Target="../slideLayouts/slideLayout4.xml"/><Relationship Id="rId4" Type="http://schemas.openxmlformats.org/officeDocument/2006/relationships/hyperlink" Target="https://www.kaggle.com/code/chinmayaudupa/face-mask-detection-using-cnn-and-deep-learning"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743416" y="1382750"/>
            <a:ext cx="7634868" cy="1212049"/>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rtl="0">
              <a:spcBef>
                <a:spcPts val="0"/>
              </a:spcBef>
              <a:spcAft>
                <a:spcPts val="0"/>
              </a:spcAft>
              <a:buNone/>
            </a:pPr>
            <a:br>
              <a:rPr lang="en-US" sz="2000" dirty="0"/>
            </a:br>
            <a:br>
              <a:rPr lang="en-US" sz="2000" dirty="0"/>
            </a:br>
            <a:br>
              <a:rPr lang="en-US" sz="2000" dirty="0"/>
            </a:br>
            <a:r>
              <a:rPr lang="en-US" dirty="0"/>
              <a:t>REAL-TIME FACE MASK DETECTION   </a:t>
            </a:r>
            <a:endParaRPr dirty="0"/>
          </a:p>
        </p:txBody>
      </p:sp>
      <p:sp>
        <p:nvSpPr>
          <p:cNvPr id="163" name="Google Shape;163;p38"/>
          <p:cNvSpPr txBox="1">
            <a:spLocks noGrp="1"/>
          </p:cNvSpPr>
          <p:nvPr>
            <p:ph type="subTitle" idx="1"/>
          </p:nvPr>
        </p:nvSpPr>
        <p:spPr>
          <a:xfrm>
            <a:off x="2044200" y="3118650"/>
            <a:ext cx="5055600" cy="644700"/>
          </a:xfrm>
          <a:prstGeom prst="rect">
            <a:avLst/>
          </a:prstGeom>
        </p:spPr>
        <p:txBody>
          <a:bodyPr spcFirstLastPara="1" wrap="square" lIns="91425" tIns="91425" rIns="91425" bIns="91425" anchor="t" anchorCtr="0">
            <a:noAutofit/>
          </a:bodyPr>
          <a:lstStyle/>
          <a:p>
            <a:pPr marL="0" indent="0"/>
            <a:r>
              <a:rPr lang="en-US" sz="1400" dirty="0"/>
              <a:t>CSE-6363-004 MACHINE LEARNING </a:t>
            </a:r>
          </a:p>
          <a:p>
            <a:pPr marL="0" indent="0"/>
            <a:r>
              <a:rPr lang="en-US" sz="1400" dirty="0"/>
              <a:t>Professor:- Jesus Gonzalez Bernal</a:t>
            </a:r>
            <a:endParaRPr lang="en-IN" sz="1400" dirty="0"/>
          </a:p>
          <a:p>
            <a:pPr marL="0" indent="0"/>
            <a:endParaRPr lang="en-US" sz="1400" dirty="0"/>
          </a:p>
          <a:p>
            <a:pPr marL="0" indent="0"/>
            <a:endParaRPr lang="en-IN" sz="1400" dirty="0"/>
          </a:p>
          <a:p>
            <a:pPr marL="0" lvl="0" indent="0" algn="ctr" rtl="0">
              <a:spcBef>
                <a:spcPts val="0"/>
              </a:spcBef>
              <a:spcAft>
                <a:spcPts val="0"/>
              </a:spcAft>
              <a:buNone/>
            </a:pPr>
            <a:endParaRPr dirty="0"/>
          </a:p>
        </p:txBody>
      </p:sp>
      <p:sp>
        <p:nvSpPr>
          <p:cNvPr id="164" name="Google Shape;164;p38"/>
          <p:cNvSpPr txBox="1">
            <a:spLocks noGrp="1"/>
          </p:cNvSpPr>
          <p:nvPr>
            <p:ph type="ctrTitle"/>
          </p:nvPr>
        </p:nvSpPr>
        <p:spPr>
          <a:xfrm>
            <a:off x="2941650" y="2624375"/>
            <a:ext cx="3260700"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2200" b="0" dirty="0">
                <a:latin typeface="Montserrat ExtraLight"/>
                <a:ea typeface="Montserrat ExtraLight"/>
                <a:cs typeface="Montserrat ExtraLight"/>
                <a:sym typeface="Montserrat ExtraLight"/>
              </a:rPr>
              <a:t>USING OPENCV</a:t>
            </a:r>
            <a:endParaRPr sz="2200" b="0" dirty="0">
              <a:latin typeface="Montserrat ExtraLight"/>
              <a:ea typeface="Montserrat ExtraLight"/>
              <a:cs typeface="Montserrat ExtraLight"/>
              <a:sym typeface="Montserrat ExtraLight"/>
            </a:endParaRPr>
          </a:p>
        </p:txBody>
      </p:sp>
      <p:cxnSp>
        <p:nvCxnSpPr>
          <p:cNvPr id="165" name="Google Shape;165;p38"/>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 name="Picture 1">
            <a:extLst>
              <a:ext uri="{FF2B5EF4-FFF2-40B4-BE49-F238E27FC236}">
                <a16:creationId xmlns:a16="http://schemas.microsoft.com/office/drawing/2014/main" id="{796993DA-45D8-25A7-1654-1B143771EB48}"/>
              </a:ext>
            </a:extLst>
          </p:cNvPr>
          <p:cNvPicPr>
            <a:picLocks noChangeAspect="1"/>
          </p:cNvPicPr>
          <p:nvPr/>
        </p:nvPicPr>
        <p:blipFill>
          <a:blip r:embed="rId3">
            <a:alphaModFix amt="50000"/>
          </a:blip>
          <a:stretch>
            <a:fillRect/>
          </a:stretch>
        </p:blipFill>
        <p:spPr>
          <a:xfrm rot="10800000" flipH="1" flipV="1">
            <a:off x="168859" y="4385434"/>
            <a:ext cx="1149114" cy="594264"/>
          </a:xfrm>
          <a:prstGeom prst="rect">
            <a:avLst/>
          </a:prstGeom>
          <a:effectLst>
            <a:outerShdw blurRad="50800" dist="50800" dir="5400000" algn="ctr" rotWithShape="0">
              <a:srgbClr val="000000"/>
            </a:outerShdw>
          </a:effectLst>
        </p:spPr>
      </p:pic>
      <p:sp>
        <p:nvSpPr>
          <p:cNvPr id="5" name="TextBox 4">
            <a:extLst>
              <a:ext uri="{FF2B5EF4-FFF2-40B4-BE49-F238E27FC236}">
                <a16:creationId xmlns:a16="http://schemas.microsoft.com/office/drawing/2014/main" id="{EFC71896-8E17-FD4C-4E9E-8D0BFE1C47ED}"/>
              </a:ext>
            </a:extLst>
          </p:cNvPr>
          <p:cNvSpPr txBox="1"/>
          <p:nvPr/>
        </p:nvSpPr>
        <p:spPr>
          <a:xfrm>
            <a:off x="6705598" y="3594703"/>
            <a:ext cx="3010831" cy="1384995"/>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
                <a:srgbClr val="FFAB40"/>
              </a:buClr>
              <a:buSzPts val="1400"/>
              <a:buFont typeface="Montserrat"/>
              <a:buNone/>
              <a:tabLst/>
              <a:defRPr/>
            </a:pPr>
            <a:r>
              <a:rPr kumimoji="0" lang="en-IN" sz="1400" b="0" i="0" u="none" strike="noStrike" kern="0" cap="none" spc="0" normalizeH="0" baseline="0" noProof="0" dirty="0">
                <a:ln>
                  <a:noFill/>
                </a:ln>
                <a:solidFill>
                  <a:srgbClr val="FFAB40"/>
                </a:solidFill>
                <a:effectLst/>
                <a:uLnTx/>
                <a:uFillTx/>
                <a:latin typeface="Montserrat"/>
                <a:sym typeface="Montserrat"/>
              </a:rPr>
              <a:t>Group-7</a:t>
            </a:r>
          </a:p>
          <a:p>
            <a:pPr marL="0" marR="0" lvl="0" indent="0" defTabSz="914400" rtl="0" eaLnBrk="1" fontAlgn="auto" latinLnBrk="0" hangingPunct="1">
              <a:lnSpc>
                <a:spcPct val="100000"/>
              </a:lnSpc>
              <a:spcBef>
                <a:spcPts val="0"/>
              </a:spcBef>
              <a:spcAft>
                <a:spcPts val="0"/>
              </a:spcAft>
              <a:buClr>
                <a:srgbClr val="FFAB40"/>
              </a:buClr>
              <a:buSzPts val="1400"/>
              <a:buFont typeface="Montserrat"/>
              <a:buNone/>
              <a:tabLst/>
              <a:defRPr/>
            </a:pPr>
            <a:r>
              <a:rPr kumimoji="0" lang="en-IN" sz="1400" b="0" i="0" u="none" strike="noStrike" kern="0" cap="none" spc="0" normalizeH="0" baseline="0" noProof="0" dirty="0">
                <a:ln>
                  <a:noFill/>
                </a:ln>
                <a:solidFill>
                  <a:srgbClr val="FFAB40"/>
                </a:solidFill>
                <a:effectLst/>
                <a:uLnTx/>
                <a:uFillTx/>
                <a:latin typeface="Montserrat"/>
                <a:sym typeface="Montserrat"/>
              </a:rPr>
              <a:t>Team Members:-</a:t>
            </a:r>
          </a:p>
          <a:p>
            <a:pPr marL="0" marR="0" lvl="0" indent="0" defTabSz="914400" rtl="0" eaLnBrk="1" fontAlgn="auto" latinLnBrk="0" hangingPunct="1">
              <a:lnSpc>
                <a:spcPct val="100000"/>
              </a:lnSpc>
              <a:spcBef>
                <a:spcPts val="0"/>
              </a:spcBef>
              <a:spcAft>
                <a:spcPts val="0"/>
              </a:spcAft>
              <a:buClr>
                <a:srgbClr val="FFAB40"/>
              </a:buClr>
              <a:buSzPts val="1400"/>
              <a:buFont typeface="Montserrat"/>
              <a:buNone/>
              <a:tabLst/>
              <a:defRPr/>
            </a:pPr>
            <a:r>
              <a:rPr kumimoji="0" lang="en-IN" sz="1400" b="0" i="0" u="none" strike="noStrike" kern="0" cap="none" spc="0" normalizeH="0" baseline="0" noProof="0" dirty="0">
                <a:ln>
                  <a:noFill/>
                </a:ln>
                <a:solidFill>
                  <a:srgbClr val="FFAB40"/>
                </a:solidFill>
                <a:effectLst/>
                <a:uLnTx/>
                <a:uFillTx/>
                <a:latin typeface="Montserrat"/>
                <a:sym typeface="Montserrat"/>
              </a:rPr>
              <a:t>Rupeshwaran Ravindrran</a:t>
            </a:r>
          </a:p>
          <a:p>
            <a:pPr marL="0" marR="0" lvl="0" indent="0" defTabSz="914400" rtl="0" eaLnBrk="1" fontAlgn="auto" latinLnBrk="0" hangingPunct="1">
              <a:lnSpc>
                <a:spcPct val="100000"/>
              </a:lnSpc>
              <a:spcBef>
                <a:spcPts val="0"/>
              </a:spcBef>
              <a:spcAft>
                <a:spcPts val="0"/>
              </a:spcAft>
              <a:buClr>
                <a:srgbClr val="FFAB40"/>
              </a:buClr>
              <a:buSzPts val="1400"/>
              <a:buFont typeface="Montserrat"/>
              <a:buNone/>
              <a:tabLst/>
              <a:defRPr/>
            </a:pPr>
            <a:r>
              <a:rPr kumimoji="0" lang="en-IN" sz="1400" b="0" i="0" u="none" strike="noStrike" kern="0" cap="none" spc="0" normalizeH="0" baseline="0" noProof="0" dirty="0">
                <a:ln>
                  <a:noFill/>
                </a:ln>
                <a:solidFill>
                  <a:srgbClr val="FFAB40"/>
                </a:solidFill>
                <a:effectLst/>
                <a:uLnTx/>
                <a:uFillTx/>
                <a:latin typeface="Montserrat"/>
                <a:sym typeface="Montserrat"/>
              </a:rPr>
              <a:t>Eswar Pavan Maganti</a:t>
            </a:r>
          </a:p>
          <a:p>
            <a:pPr marL="0" marR="0" lvl="0" indent="0" defTabSz="914400" rtl="0" eaLnBrk="1" fontAlgn="auto" latinLnBrk="0" hangingPunct="1">
              <a:lnSpc>
                <a:spcPct val="100000"/>
              </a:lnSpc>
              <a:spcBef>
                <a:spcPts val="0"/>
              </a:spcBef>
              <a:spcAft>
                <a:spcPts val="0"/>
              </a:spcAft>
              <a:buClr>
                <a:srgbClr val="FFAB40"/>
              </a:buClr>
              <a:buSzPts val="1400"/>
              <a:buFont typeface="Montserrat"/>
              <a:buNone/>
              <a:tabLst/>
              <a:defRPr/>
            </a:pPr>
            <a:r>
              <a:rPr kumimoji="0" lang="en-IN" sz="1400" b="0" i="0" u="none" strike="noStrike" kern="0" cap="none" spc="0" normalizeH="0" baseline="0" noProof="0" dirty="0">
                <a:ln>
                  <a:noFill/>
                </a:ln>
                <a:solidFill>
                  <a:srgbClr val="FFAB40"/>
                </a:solidFill>
                <a:effectLst/>
                <a:uLnTx/>
                <a:uFillTx/>
                <a:latin typeface="Montserrat"/>
                <a:sym typeface="Montserrat"/>
              </a:rPr>
              <a:t>Kaza Goutham Kumar	</a:t>
            </a:r>
          </a:p>
          <a:p>
            <a:pPr marL="0" marR="0" lvl="0" indent="0" defTabSz="914400" rtl="0" eaLnBrk="1" fontAlgn="auto" latinLnBrk="0" hangingPunct="1">
              <a:lnSpc>
                <a:spcPct val="100000"/>
              </a:lnSpc>
              <a:spcBef>
                <a:spcPts val="0"/>
              </a:spcBef>
              <a:spcAft>
                <a:spcPts val="0"/>
              </a:spcAft>
              <a:buClr>
                <a:srgbClr val="FFAB40"/>
              </a:buClr>
              <a:buSzPts val="1400"/>
              <a:buFont typeface="Montserrat"/>
              <a:buNone/>
              <a:tabLst/>
              <a:defRPr/>
            </a:pPr>
            <a:r>
              <a:rPr kumimoji="0" lang="en-IN" sz="1400" b="0" i="0" u="none" strike="noStrike" kern="0" cap="none" spc="0" normalizeH="0" baseline="0" noProof="0" dirty="0">
                <a:ln>
                  <a:noFill/>
                </a:ln>
                <a:solidFill>
                  <a:srgbClr val="FFAB40"/>
                </a:solidFill>
                <a:effectLst/>
                <a:uLnTx/>
                <a:uFillTx/>
                <a:latin typeface="Montserrat"/>
                <a:sym typeface="Montserrat"/>
              </a:rPr>
              <a:t>Satyendra Paruchuri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55858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VISUALIZATION</a:t>
            </a:r>
            <a:endParaRPr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7" name="Picture 6" descr="Text&#10;&#10;Description automatically generated">
            <a:extLst>
              <a:ext uri="{FF2B5EF4-FFF2-40B4-BE49-F238E27FC236}">
                <a16:creationId xmlns:a16="http://schemas.microsoft.com/office/drawing/2014/main" id="{C3454E9D-EAC9-BA8E-4599-2FB4A3E8FC39}"/>
              </a:ext>
            </a:extLst>
          </p:cNvPr>
          <p:cNvPicPr>
            <a:picLocks noChangeAspect="1"/>
          </p:cNvPicPr>
          <p:nvPr/>
        </p:nvPicPr>
        <p:blipFill>
          <a:blip r:embed="rId3"/>
          <a:stretch>
            <a:fillRect/>
          </a:stretch>
        </p:blipFill>
        <p:spPr>
          <a:xfrm>
            <a:off x="1407356" y="1148764"/>
            <a:ext cx="6329288" cy="2845972"/>
          </a:xfrm>
          <a:prstGeom prst="rect">
            <a:avLst/>
          </a:prstGeom>
        </p:spPr>
      </p:pic>
      <p:sp>
        <p:nvSpPr>
          <p:cNvPr id="8" name="TextBox 7">
            <a:extLst>
              <a:ext uri="{FF2B5EF4-FFF2-40B4-BE49-F238E27FC236}">
                <a16:creationId xmlns:a16="http://schemas.microsoft.com/office/drawing/2014/main" id="{6D87C087-AEB2-9D34-0444-19DAA4833144}"/>
              </a:ext>
            </a:extLst>
          </p:cNvPr>
          <p:cNvSpPr txBox="1"/>
          <p:nvPr/>
        </p:nvSpPr>
        <p:spPr>
          <a:xfrm>
            <a:off x="2286000" y="4139891"/>
            <a:ext cx="4572000" cy="30777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Montserrat"/>
              <a:buNone/>
              <a:tabLst/>
              <a:defRPr/>
            </a:pPr>
            <a:r>
              <a:rPr kumimoji="0" lang="en-US" sz="1400" b="0" i="0" u="none" strike="noStrike" kern="0" cap="none" spc="0" normalizeH="0" baseline="0" noProof="0" dirty="0">
                <a:ln>
                  <a:noFill/>
                </a:ln>
                <a:solidFill>
                  <a:srgbClr val="FFFFFF"/>
                </a:solidFill>
                <a:effectLst/>
                <a:uLnTx/>
                <a:uFillTx/>
                <a:latin typeface="Arial"/>
                <a:cs typeface="Arial"/>
                <a:sym typeface="Arial"/>
              </a:rPr>
              <a:t>Code Snippet for data visualization:</a:t>
            </a:r>
          </a:p>
        </p:txBody>
      </p:sp>
    </p:spTree>
    <p:extLst>
      <p:ext uri="{BB962C8B-B14F-4D97-AF65-F5344CB8AC3E}">
        <p14:creationId xmlns:p14="http://schemas.microsoft.com/office/powerpoint/2010/main" val="2196481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55858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VISUALIZATION</a:t>
            </a:r>
            <a:endParaRPr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8" name="TextBox 7">
            <a:extLst>
              <a:ext uri="{FF2B5EF4-FFF2-40B4-BE49-F238E27FC236}">
                <a16:creationId xmlns:a16="http://schemas.microsoft.com/office/drawing/2014/main" id="{6D87C087-AEB2-9D34-0444-19DAA4833144}"/>
              </a:ext>
            </a:extLst>
          </p:cNvPr>
          <p:cNvSpPr txBox="1"/>
          <p:nvPr/>
        </p:nvSpPr>
        <p:spPr>
          <a:xfrm>
            <a:off x="2286000" y="4139891"/>
            <a:ext cx="4572000" cy="30777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Montserrat"/>
              <a:buNone/>
              <a:tabLst/>
              <a:defRPr/>
            </a:pPr>
            <a:r>
              <a:rPr kumimoji="0" lang="en-US" sz="1400" b="0" i="0" u="none" strike="noStrike" kern="0" cap="none" spc="0" normalizeH="0" baseline="0" noProof="0" dirty="0">
                <a:ln>
                  <a:noFill/>
                </a:ln>
                <a:solidFill>
                  <a:srgbClr val="FFFFFF"/>
                </a:solidFill>
                <a:effectLst/>
                <a:uLnTx/>
                <a:uFillTx/>
                <a:latin typeface="Arial"/>
                <a:cs typeface="Arial"/>
                <a:sym typeface="Arial"/>
              </a:rPr>
              <a:t>Bar Graph for </a:t>
            </a:r>
            <a:r>
              <a:rPr kumimoji="0" lang="en-US" sz="1400" b="0" i="0" u="none" strike="noStrike" kern="0" cap="none" spc="0" normalizeH="0" baseline="0" noProof="0">
                <a:ln>
                  <a:noFill/>
                </a:ln>
                <a:solidFill>
                  <a:srgbClr val="FFFFFF"/>
                </a:solidFill>
                <a:effectLst/>
                <a:uLnTx/>
                <a:uFillTx/>
                <a:latin typeface="Arial"/>
                <a:cs typeface="Arial"/>
                <a:sym typeface="Arial"/>
              </a:rPr>
              <a:t>Data Visualization</a:t>
            </a:r>
            <a:endParaRPr kumimoji="0" lang="en-US" sz="1400" b="0" i="0" u="none" strike="noStrike" kern="0" cap="none" spc="0" normalizeH="0" baseline="0" noProof="0" dirty="0">
              <a:ln>
                <a:noFill/>
              </a:ln>
              <a:solidFill>
                <a:srgbClr val="FFFFFF"/>
              </a:solidFill>
              <a:effectLst/>
              <a:uLnTx/>
              <a:uFillTx/>
              <a:latin typeface="Arial"/>
              <a:cs typeface="Arial"/>
              <a:sym typeface="Arial"/>
            </a:endParaRPr>
          </a:p>
        </p:txBody>
      </p:sp>
      <p:pic>
        <p:nvPicPr>
          <p:cNvPr id="3" name="Picture 2" descr="A picture containing text, clipart, screenshot, vector graphics&#10;&#10;Description automatically generated">
            <a:extLst>
              <a:ext uri="{FF2B5EF4-FFF2-40B4-BE49-F238E27FC236}">
                <a16:creationId xmlns:a16="http://schemas.microsoft.com/office/drawing/2014/main" id="{47BC983C-C1AD-81C5-5F9C-AB82C8697BDE}"/>
              </a:ext>
            </a:extLst>
          </p:cNvPr>
          <p:cNvPicPr>
            <a:picLocks noChangeAspect="1"/>
          </p:cNvPicPr>
          <p:nvPr/>
        </p:nvPicPr>
        <p:blipFill>
          <a:blip r:embed="rId3"/>
          <a:stretch>
            <a:fillRect/>
          </a:stretch>
        </p:blipFill>
        <p:spPr>
          <a:xfrm>
            <a:off x="869795" y="1150405"/>
            <a:ext cx="7404410" cy="2842690"/>
          </a:xfrm>
          <a:prstGeom prst="rect">
            <a:avLst/>
          </a:prstGeom>
          <a:solidFill>
            <a:schemeClr val="bg1"/>
          </a:solidFill>
        </p:spPr>
      </p:pic>
    </p:spTree>
    <p:extLst>
      <p:ext uri="{BB962C8B-B14F-4D97-AF65-F5344CB8AC3E}">
        <p14:creationId xmlns:p14="http://schemas.microsoft.com/office/powerpoint/2010/main" val="1687141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580A6-2EDF-89FB-2493-F4AFFA4C685D}"/>
              </a:ext>
            </a:extLst>
          </p:cNvPr>
          <p:cNvSpPr>
            <a:spLocks noGrp="1"/>
          </p:cNvSpPr>
          <p:nvPr>
            <p:ph type="title"/>
          </p:nvPr>
        </p:nvSpPr>
        <p:spPr/>
        <p:txBody>
          <a:bodyPr/>
          <a:lstStyle/>
          <a:p>
            <a:r>
              <a:rPr lang="en-US" dirty="0"/>
              <a:t>MODEL ARCHITECTURE</a:t>
            </a:r>
          </a:p>
        </p:txBody>
      </p:sp>
      <p:cxnSp>
        <p:nvCxnSpPr>
          <p:cNvPr id="4" name="Google Shape;172;p39">
            <a:extLst>
              <a:ext uri="{FF2B5EF4-FFF2-40B4-BE49-F238E27FC236}">
                <a16:creationId xmlns:a16="http://schemas.microsoft.com/office/drawing/2014/main" id="{6E718F4E-7594-4392-1E69-5DA542B75082}"/>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6" name="Picture 5">
            <a:extLst>
              <a:ext uri="{FF2B5EF4-FFF2-40B4-BE49-F238E27FC236}">
                <a16:creationId xmlns:a16="http://schemas.microsoft.com/office/drawing/2014/main" id="{36769B64-5BB6-8669-770F-8726A5509662}"/>
              </a:ext>
            </a:extLst>
          </p:cNvPr>
          <p:cNvPicPr>
            <a:picLocks noChangeAspect="1"/>
          </p:cNvPicPr>
          <p:nvPr/>
        </p:nvPicPr>
        <p:blipFill rotWithShape="1">
          <a:blip r:embed="rId2"/>
          <a:srcRect r="24824"/>
          <a:stretch/>
        </p:blipFill>
        <p:spPr>
          <a:xfrm>
            <a:off x="4750421" y="1249863"/>
            <a:ext cx="4237464" cy="3076777"/>
          </a:xfrm>
          <a:prstGeom prst="rect">
            <a:avLst/>
          </a:prstGeom>
        </p:spPr>
      </p:pic>
      <p:pic>
        <p:nvPicPr>
          <p:cNvPr id="5" name="Picture 4" descr="Chart&#10;&#10;Description automatically generated">
            <a:extLst>
              <a:ext uri="{FF2B5EF4-FFF2-40B4-BE49-F238E27FC236}">
                <a16:creationId xmlns:a16="http://schemas.microsoft.com/office/drawing/2014/main" id="{D0BFBCDE-7EC4-FB9D-C909-09DEE23AD7D2}"/>
              </a:ext>
            </a:extLst>
          </p:cNvPr>
          <p:cNvPicPr>
            <a:picLocks noChangeAspect="1"/>
          </p:cNvPicPr>
          <p:nvPr/>
        </p:nvPicPr>
        <p:blipFill>
          <a:blip r:embed="rId3"/>
          <a:stretch>
            <a:fillRect/>
          </a:stretch>
        </p:blipFill>
        <p:spPr>
          <a:xfrm>
            <a:off x="81776" y="1990942"/>
            <a:ext cx="4572000" cy="1522207"/>
          </a:xfrm>
          <a:prstGeom prst="rect">
            <a:avLst/>
          </a:prstGeom>
        </p:spPr>
      </p:pic>
    </p:spTree>
    <p:extLst>
      <p:ext uri="{BB962C8B-B14F-4D97-AF65-F5344CB8AC3E}">
        <p14:creationId xmlns:p14="http://schemas.microsoft.com/office/powerpoint/2010/main" val="1844164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BE9AA-0B93-9AD8-2E2D-6FA9B5F20544}"/>
              </a:ext>
            </a:extLst>
          </p:cNvPr>
          <p:cNvSpPr>
            <a:spLocks noGrp="1"/>
          </p:cNvSpPr>
          <p:nvPr>
            <p:ph type="title"/>
          </p:nvPr>
        </p:nvSpPr>
        <p:spPr/>
        <p:txBody>
          <a:bodyPr/>
          <a:lstStyle/>
          <a:p>
            <a:r>
              <a:rPr lang="en-US" dirty="0"/>
              <a:t>MODEL SNIPPET</a:t>
            </a:r>
          </a:p>
        </p:txBody>
      </p:sp>
      <p:cxnSp>
        <p:nvCxnSpPr>
          <p:cNvPr id="4" name="Google Shape;172;p39">
            <a:extLst>
              <a:ext uri="{FF2B5EF4-FFF2-40B4-BE49-F238E27FC236}">
                <a16:creationId xmlns:a16="http://schemas.microsoft.com/office/drawing/2014/main" id="{37C7D7FE-9890-2F94-1AA2-6B34A37CA2D4}"/>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6" name="Picture 5">
            <a:extLst>
              <a:ext uri="{FF2B5EF4-FFF2-40B4-BE49-F238E27FC236}">
                <a16:creationId xmlns:a16="http://schemas.microsoft.com/office/drawing/2014/main" id="{38968B0C-F06C-784F-CFFC-F963D057D07D}"/>
              </a:ext>
            </a:extLst>
          </p:cNvPr>
          <p:cNvPicPr>
            <a:picLocks noChangeAspect="1"/>
          </p:cNvPicPr>
          <p:nvPr/>
        </p:nvPicPr>
        <p:blipFill>
          <a:blip r:embed="rId3"/>
          <a:stretch>
            <a:fillRect/>
          </a:stretch>
        </p:blipFill>
        <p:spPr>
          <a:xfrm>
            <a:off x="1108922" y="927155"/>
            <a:ext cx="6926156" cy="3956732"/>
          </a:xfrm>
          <a:prstGeom prst="rect">
            <a:avLst/>
          </a:prstGeom>
        </p:spPr>
      </p:pic>
    </p:spTree>
    <p:extLst>
      <p:ext uri="{BB962C8B-B14F-4D97-AF65-F5344CB8AC3E}">
        <p14:creationId xmlns:p14="http://schemas.microsoft.com/office/powerpoint/2010/main" val="24462721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FC335-B150-E442-5F54-213FF0FA64F7}"/>
              </a:ext>
            </a:extLst>
          </p:cNvPr>
          <p:cNvSpPr>
            <a:spLocks noGrp="1"/>
          </p:cNvSpPr>
          <p:nvPr>
            <p:ph type="title"/>
          </p:nvPr>
        </p:nvSpPr>
        <p:spPr/>
        <p:txBody>
          <a:bodyPr/>
          <a:lstStyle/>
          <a:p>
            <a:r>
              <a:rPr lang="en-US" dirty="0"/>
              <a:t>COMPILE MODEL</a:t>
            </a:r>
          </a:p>
        </p:txBody>
      </p:sp>
      <p:sp>
        <p:nvSpPr>
          <p:cNvPr id="3" name="Text Placeholder 2">
            <a:extLst>
              <a:ext uri="{FF2B5EF4-FFF2-40B4-BE49-F238E27FC236}">
                <a16:creationId xmlns:a16="http://schemas.microsoft.com/office/drawing/2014/main" id="{78E1F125-B2F0-C5A8-9ABB-0673A0BDA466}"/>
              </a:ext>
            </a:extLst>
          </p:cNvPr>
          <p:cNvSpPr>
            <a:spLocks noGrp="1"/>
          </p:cNvSpPr>
          <p:nvPr>
            <p:ph type="body" idx="1"/>
          </p:nvPr>
        </p:nvSpPr>
        <p:spPr/>
        <p:txBody>
          <a:bodyPr/>
          <a:lstStyle/>
          <a:p>
            <a:r>
              <a:rPr lang="en-US" sz="1600" dirty="0"/>
              <a:t>LOSS FUNCTION= CATEFORICAL CROSSENTROPY</a:t>
            </a:r>
          </a:p>
          <a:p>
            <a:r>
              <a:rPr lang="en-US" sz="1600" dirty="0"/>
              <a:t>OPTIMIZER= ADAM</a:t>
            </a:r>
          </a:p>
          <a:p>
            <a:r>
              <a:rPr lang="en-US" sz="1600" dirty="0"/>
              <a:t>METRICS= ACCURACY</a:t>
            </a:r>
          </a:p>
        </p:txBody>
      </p:sp>
      <p:cxnSp>
        <p:nvCxnSpPr>
          <p:cNvPr id="4" name="Google Shape;172;p39">
            <a:extLst>
              <a:ext uri="{FF2B5EF4-FFF2-40B4-BE49-F238E27FC236}">
                <a16:creationId xmlns:a16="http://schemas.microsoft.com/office/drawing/2014/main" id="{63527A50-4E41-0BC5-1082-21B8E716405A}"/>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6" name="Picture 5">
            <a:extLst>
              <a:ext uri="{FF2B5EF4-FFF2-40B4-BE49-F238E27FC236}">
                <a16:creationId xmlns:a16="http://schemas.microsoft.com/office/drawing/2014/main" id="{537CDBB5-2971-098A-E251-6C8AF6571127}"/>
              </a:ext>
            </a:extLst>
          </p:cNvPr>
          <p:cNvPicPr>
            <a:picLocks noChangeAspect="1"/>
          </p:cNvPicPr>
          <p:nvPr/>
        </p:nvPicPr>
        <p:blipFill>
          <a:blip r:embed="rId2"/>
          <a:stretch>
            <a:fillRect/>
          </a:stretch>
        </p:blipFill>
        <p:spPr>
          <a:xfrm>
            <a:off x="938500" y="2531957"/>
            <a:ext cx="7229528" cy="885831"/>
          </a:xfrm>
          <a:prstGeom prst="rect">
            <a:avLst/>
          </a:prstGeom>
        </p:spPr>
      </p:pic>
    </p:spTree>
    <p:extLst>
      <p:ext uri="{BB962C8B-B14F-4D97-AF65-F5344CB8AC3E}">
        <p14:creationId xmlns:p14="http://schemas.microsoft.com/office/powerpoint/2010/main" val="37958751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9D667-893C-E1E2-A3E2-60A65E83A289}"/>
              </a:ext>
            </a:extLst>
          </p:cNvPr>
          <p:cNvSpPr>
            <a:spLocks noGrp="1"/>
          </p:cNvSpPr>
          <p:nvPr>
            <p:ph type="title"/>
          </p:nvPr>
        </p:nvSpPr>
        <p:spPr/>
        <p:txBody>
          <a:bodyPr/>
          <a:lstStyle/>
          <a:p>
            <a:r>
              <a:rPr lang="en-US" dirty="0"/>
              <a:t>TRAINING MODEL</a:t>
            </a:r>
          </a:p>
        </p:txBody>
      </p:sp>
      <p:cxnSp>
        <p:nvCxnSpPr>
          <p:cNvPr id="4" name="Google Shape;172;p39">
            <a:extLst>
              <a:ext uri="{FF2B5EF4-FFF2-40B4-BE49-F238E27FC236}">
                <a16:creationId xmlns:a16="http://schemas.microsoft.com/office/drawing/2014/main" id="{9110D8AB-F91C-29BC-9A07-26F8082FAE2B}"/>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8" name="Picture 7">
            <a:extLst>
              <a:ext uri="{FF2B5EF4-FFF2-40B4-BE49-F238E27FC236}">
                <a16:creationId xmlns:a16="http://schemas.microsoft.com/office/drawing/2014/main" id="{805B8AD1-2937-0D34-F1B8-AB1D46844315}"/>
              </a:ext>
            </a:extLst>
          </p:cNvPr>
          <p:cNvPicPr>
            <a:picLocks noChangeAspect="1"/>
          </p:cNvPicPr>
          <p:nvPr/>
        </p:nvPicPr>
        <p:blipFill>
          <a:blip r:embed="rId3"/>
          <a:stretch>
            <a:fillRect/>
          </a:stretch>
        </p:blipFill>
        <p:spPr>
          <a:xfrm>
            <a:off x="938499" y="994383"/>
            <a:ext cx="7876119" cy="3995488"/>
          </a:xfrm>
          <a:prstGeom prst="rect">
            <a:avLst/>
          </a:prstGeom>
        </p:spPr>
      </p:pic>
    </p:spTree>
    <p:extLst>
      <p:ext uri="{BB962C8B-B14F-4D97-AF65-F5344CB8AC3E}">
        <p14:creationId xmlns:p14="http://schemas.microsoft.com/office/powerpoint/2010/main" val="5735707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54B17-1A80-79AF-3631-18F31ABB3DEF}"/>
              </a:ext>
            </a:extLst>
          </p:cNvPr>
          <p:cNvSpPr>
            <a:spLocks noGrp="1"/>
          </p:cNvSpPr>
          <p:nvPr>
            <p:ph type="title"/>
          </p:nvPr>
        </p:nvSpPr>
        <p:spPr/>
        <p:txBody>
          <a:bodyPr/>
          <a:lstStyle/>
          <a:p>
            <a:r>
              <a:rPr lang="en-US" dirty="0"/>
              <a:t>EVALUATE MODEL</a:t>
            </a:r>
          </a:p>
        </p:txBody>
      </p:sp>
      <p:cxnSp>
        <p:nvCxnSpPr>
          <p:cNvPr id="4" name="Google Shape;172;p39">
            <a:extLst>
              <a:ext uri="{FF2B5EF4-FFF2-40B4-BE49-F238E27FC236}">
                <a16:creationId xmlns:a16="http://schemas.microsoft.com/office/drawing/2014/main" id="{89155E61-E45E-DE29-CF31-013AF1BDE803}"/>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6" name="Picture 5">
            <a:extLst>
              <a:ext uri="{FF2B5EF4-FFF2-40B4-BE49-F238E27FC236}">
                <a16:creationId xmlns:a16="http://schemas.microsoft.com/office/drawing/2014/main" id="{EC0AE81E-F695-3CBB-300D-7BE14BCB5A38}"/>
              </a:ext>
            </a:extLst>
          </p:cNvPr>
          <p:cNvPicPr>
            <a:picLocks noChangeAspect="1"/>
          </p:cNvPicPr>
          <p:nvPr/>
        </p:nvPicPr>
        <p:blipFill>
          <a:blip r:embed="rId2"/>
          <a:stretch>
            <a:fillRect/>
          </a:stretch>
        </p:blipFill>
        <p:spPr>
          <a:xfrm>
            <a:off x="1095053" y="1932189"/>
            <a:ext cx="7232958" cy="1081398"/>
          </a:xfrm>
          <a:prstGeom prst="rect">
            <a:avLst/>
          </a:prstGeom>
        </p:spPr>
      </p:pic>
      <p:sp>
        <p:nvSpPr>
          <p:cNvPr id="7" name="TextBox 6">
            <a:extLst>
              <a:ext uri="{FF2B5EF4-FFF2-40B4-BE49-F238E27FC236}">
                <a16:creationId xmlns:a16="http://schemas.microsoft.com/office/drawing/2014/main" id="{5E0A3151-1485-7A3E-DAB7-8AE118BB5C0E}"/>
              </a:ext>
            </a:extLst>
          </p:cNvPr>
          <p:cNvSpPr txBox="1"/>
          <p:nvPr/>
        </p:nvSpPr>
        <p:spPr>
          <a:xfrm>
            <a:off x="1863212" y="3559351"/>
            <a:ext cx="5506065" cy="523220"/>
          </a:xfrm>
          <a:prstGeom prst="rect">
            <a:avLst/>
          </a:prstGeom>
          <a:noFill/>
        </p:spPr>
        <p:txBody>
          <a:bodyPr wrap="square" rtlCol="0">
            <a:spAutoFit/>
          </a:bodyPr>
          <a:lstStyle/>
          <a:p>
            <a:pPr algn="ctr"/>
            <a:r>
              <a:rPr lang="en-US" dirty="0">
                <a:solidFill>
                  <a:schemeClr val="bg1"/>
                </a:solidFill>
              </a:rPr>
              <a:t>TEST LOSS = 0.058</a:t>
            </a:r>
          </a:p>
          <a:p>
            <a:pPr algn="ctr"/>
            <a:r>
              <a:rPr lang="en-US" dirty="0">
                <a:solidFill>
                  <a:schemeClr val="bg1"/>
                </a:solidFill>
              </a:rPr>
              <a:t>TEST ACCURACY = 0.983</a:t>
            </a:r>
          </a:p>
        </p:txBody>
      </p:sp>
    </p:spTree>
    <p:extLst>
      <p:ext uri="{BB962C8B-B14F-4D97-AF65-F5344CB8AC3E}">
        <p14:creationId xmlns:p14="http://schemas.microsoft.com/office/powerpoint/2010/main" val="20626115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C6E41-4D6E-0D1B-6E5A-878976D0FDF9}"/>
              </a:ext>
            </a:extLst>
          </p:cNvPr>
          <p:cNvSpPr>
            <a:spLocks noGrp="1"/>
          </p:cNvSpPr>
          <p:nvPr>
            <p:ph type="title"/>
          </p:nvPr>
        </p:nvSpPr>
        <p:spPr/>
        <p:txBody>
          <a:bodyPr/>
          <a:lstStyle/>
          <a:p>
            <a:r>
              <a:rPr lang="en-US" dirty="0"/>
              <a:t>CONFUSION MATRIX</a:t>
            </a:r>
          </a:p>
        </p:txBody>
      </p:sp>
      <p:cxnSp>
        <p:nvCxnSpPr>
          <p:cNvPr id="4" name="Google Shape;172;p39">
            <a:extLst>
              <a:ext uri="{FF2B5EF4-FFF2-40B4-BE49-F238E27FC236}">
                <a16:creationId xmlns:a16="http://schemas.microsoft.com/office/drawing/2014/main" id="{E6435DE9-B627-7848-9BE9-80A66F93306C}"/>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6" name="Picture 5">
            <a:extLst>
              <a:ext uri="{FF2B5EF4-FFF2-40B4-BE49-F238E27FC236}">
                <a16:creationId xmlns:a16="http://schemas.microsoft.com/office/drawing/2014/main" id="{FFC0ED9F-D848-76B7-1F1B-1803B86C757D}"/>
              </a:ext>
            </a:extLst>
          </p:cNvPr>
          <p:cNvPicPr>
            <a:picLocks noChangeAspect="1"/>
          </p:cNvPicPr>
          <p:nvPr/>
        </p:nvPicPr>
        <p:blipFill>
          <a:blip r:embed="rId2"/>
          <a:stretch>
            <a:fillRect/>
          </a:stretch>
        </p:blipFill>
        <p:spPr>
          <a:xfrm>
            <a:off x="594130" y="1647358"/>
            <a:ext cx="7955740" cy="2385473"/>
          </a:xfrm>
          <a:prstGeom prst="rect">
            <a:avLst/>
          </a:prstGeom>
        </p:spPr>
      </p:pic>
    </p:spTree>
    <p:extLst>
      <p:ext uri="{BB962C8B-B14F-4D97-AF65-F5344CB8AC3E}">
        <p14:creationId xmlns:p14="http://schemas.microsoft.com/office/powerpoint/2010/main" val="7797350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17487-BE4A-3C11-C6AF-AC226A554313}"/>
              </a:ext>
            </a:extLst>
          </p:cNvPr>
          <p:cNvSpPr>
            <a:spLocks noGrp="1"/>
          </p:cNvSpPr>
          <p:nvPr>
            <p:ph type="title"/>
          </p:nvPr>
        </p:nvSpPr>
        <p:spPr/>
        <p:txBody>
          <a:bodyPr/>
          <a:lstStyle/>
          <a:p>
            <a:r>
              <a:rPr lang="en-US" dirty="0"/>
              <a:t>ACCURACY REPORT</a:t>
            </a:r>
          </a:p>
        </p:txBody>
      </p:sp>
      <p:cxnSp>
        <p:nvCxnSpPr>
          <p:cNvPr id="4" name="Google Shape;172;p39">
            <a:extLst>
              <a:ext uri="{FF2B5EF4-FFF2-40B4-BE49-F238E27FC236}">
                <a16:creationId xmlns:a16="http://schemas.microsoft.com/office/drawing/2014/main" id="{CD8069CA-7B02-7CD5-A087-A11503EE9DF0}"/>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6" name="Picture 5">
            <a:extLst>
              <a:ext uri="{FF2B5EF4-FFF2-40B4-BE49-F238E27FC236}">
                <a16:creationId xmlns:a16="http://schemas.microsoft.com/office/drawing/2014/main" id="{BF82AE78-15A3-3C97-FD2F-5D6748F5E2F1}"/>
              </a:ext>
            </a:extLst>
          </p:cNvPr>
          <p:cNvPicPr>
            <a:picLocks noChangeAspect="1"/>
          </p:cNvPicPr>
          <p:nvPr/>
        </p:nvPicPr>
        <p:blipFill>
          <a:blip r:embed="rId2"/>
          <a:stretch>
            <a:fillRect/>
          </a:stretch>
        </p:blipFill>
        <p:spPr>
          <a:xfrm>
            <a:off x="1216876" y="1706808"/>
            <a:ext cx="6255640" cy="2876925"/>
          </a:xfrm>
          <a:prstGeom prst="rect">
            <a:avLst/>
          </a:prstGeom>
        </p:spPr>
      </p:pic>
    </p:spTree>
    <p:extLst>
      <p:ext uri="{BB962C8B-B14F-4D97-AF65-F5344CB8AC3E}">
        <p14:creationId xmlns:p14="http://schemas.microsoft.com/office/powerpoint/2010/main" val="6595202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17487-BE4A-3C11-C6AF-AC226A554313}"/>
              </a:ext>
            </a:extLst>
          </p:cNvPr>
          <p:cNvSpPr>
            <a:spLocks noGrp="1"/>
          </p:cNvSpPr>
          <p:nvPr>
            <p:ph type="title"/>
          </p:nvPr>
        </p:nvSpPr>
        <p:spPr>
          <a:xfrm>
            <a:off x="938500" y="445025"/>
            <a:ext cx="5735700" cy="528847"/>
          </a:xfrm>
        </p:spPr>
        <p:txBody>
          <a:bodyPr/>
          <a:lstStyle/>
          <a:p>
            <a:r>
              <a:rPr lang="en-US" dirty="0"/>
              <a:t>MobileNetV2</a:t>
            </a:r>
          </a:p>
        </p:txBody>
      </p:sp>
      <p:cxnSp>
        <p:nvCxnSpPr>
          <p:cNvPr id="4" name="Google Shape;172;p39">
            <a:extLst>
              <a:ext uri="{FF2B5EF4-FFF2-40B4-BE49-F238E27FC236}">
                <a16:creationId xmlns:a16="http://schemas.microsoft.com/office/drawing/2014/main" id="{CD8069CA-7B02-7CD5-A087-A11503EE9DF0}"/>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ECF6E564-3772-FD25-B66B-DC9CFB74F284}"/>
              </a:ext>
            </a:extLst>
          </p:cNvPr>
          <p:cNvSpPr txBox="1"/>
          <p:nvPr/>
        </p:nvSpPr>
        <p:spPr>
          <a:xfrm>
            <a:off x="475464" y="2571750"/>
            <a:ext cx="8244790" cy="3016210"/>
          </a:xfrm>
          <a:prstGeom prst="rect">
            <a:avLst/>
          </a:prstGeom>
          <a:noFill/>
        </p:spPr>
        <p:txBody>
          <a:bodyPr wrap="square" rtlCol="0">
            <a:spAutoFit/>
          </a:bodyPr>
          <a:lstStyle/>
          <a:p>
            <a:pPr algn="just"/>
            <a:r>
              <a:rPr lang="en-US" sz="1100" b="0" i="0" dirty="0">
                <a:solidFill>
                  <a:srgbClr val="D1D5DB"/>
                </a:solidFill>
                <a:effectLst/>
                <a:latin typeface="Arial" panose="020B0604020202020204" pitchFamily="34" charset="0"/>
                <a:cs typeface="Arial" panose="020B0604020202020204" pitchFamily="34" charset="0"/>
              </a:rPr>
              <a:t>MobileNetV2, a lightweight convolutional neural network designed for mobile and embedded vision applications. The head fully-connected (FC) layers of the </a:t>
            </a:r>
            <a:r>
              <a:rPr lang="en-US" sz="1100" b="0" i="0" dirty="0" err="1">
                <a:solidFill>
                  <a:srgbClr val="D1D5DB"/>
                </a:solidFill>
                <a:effectLst/>
                <a:latin typeface="Arial" panose="020B0604020202020204" pitchFamily="34" charset="0"/>
                <a:cs typeface="Arial" panose="020B0604020202020204" pitchFamily="34" charset="0"/>
              </a:rPr>
              <a:t>baseModel</a:t>
            </a:r>
            <a:r>
              <a:rPr lang="en-US" sz="1100" b="0" i="0" dirty="0">
                <a:solidFill>
                  <a:srgbClr val="D1D5DB"/>
                </a:solidFill>
                <a:effectLst/>
                <a:latin typeface="Arial" panose="020B0604020202020204" pitchFamily="34" charset="0"/>
                <a:cs typeface="Arial" panose="020B0604020202020204" pitchFamily="34" charset="0"/>
              </a:rPr>
              <a:t> are excluded by setting the </a:t>
            </a:r>
            <a:r>
              <a:rPr lang="en-US" sz="1100" b="0" i="0" dirty="0" err="1">
                <a:solidFill>
                  <a:srgbClr val="D1D5DB"/>
                </a:solidFill>
                <a:effectLst/>
                <a:latin typeface="Arial" panose="020B0604020202020204" pitchFamily="34" charset="0"/>
                <a:cs typeface="Arial" panose="020B0604020202020204" pitchFamily="34" charset="0"/>
              </a:rPr>
              <a:t>include_top</a:t>
            </a:r>
            <a:r>
              <a:rPr lang="en-US" sz="1100" b="0" i="0" dirty="0">
                <a:solidFill>
                  <a:srgbClr val="D1D5DB"/>
                </a:solidFill>
                <a:effectLst/>
                <a:latin typeface="Arial" panose="020B0604020202020204" pitchFamily="34" charset="0"/>
                <a:cs typeface="Arial" panose="020B0604020202020204" pitchFamily="34" charset="0"/>
              </a:rPr>
              <a:t> parameter to False. This is because the FC layers of the pre-trained model are specific to the ImageNet dataset and would need to be modified for the new facemask detection </a:t>
            </a:r>
            <a:r>
              <a:rPr lang="en-US" sz="1100" b="0" i="0" dirty="0" err="1">
                <a:solidFill>
                  <a:srgbClr val="D1D5DB"/>
                </a:solidFill>
                <a:effectLst/>
                <a:latin typeface="Arial" panose="020B0604020202020204" pitchFamily="34" charset="0"/>
                <a:cs typeface="Arial" panose="020B0604020202020204" pitchFamily="34" charset="0"/>
              </a:rPr>
              <a:t>task.The</a:t>
            </a:r>
            <a:r>
              <a:rPr lang="en-US" sz="1100" b="0" i="0" dirty="0">
                <a:solidFill>
                  <a:srgbClr val="D1D5DB"/>
                </a:solidFill>
                <a:effectLst/>
                <a:latin typeface="Arial" panose="020B0604020202020204" pitchFamily="34" charset="0"/>
                <a:cs typeface="Arial" panose="020B0604020202020204" pitchFamily="34" charset="0"/>
              </a:rPr>
              <a:t> code then constructs a new </a:t>
            </a:r>
            <a:r>
              <a:rPr lang="en-US" sz="1100" b="0" i="0" dirty="0" err="1">
                <a:solidFill>
                  <a:srgbClr val="D1D5DB"/>
                </a:solidFill>
                <a:effectLst/>
                <a:latin typeface="Arial" panose="020B0604020202020204" pitchFamily="34" charset="0"/>
                <a:cs typeface="Arial" panose="020B0604020202020204" pitchFamily="34" charset="0"/>
              </a:rPr>
              <a:t>headModel</a:t>
            </a:r>
            <a:r>
              <a:rPr lang="en-US" sz="1100" b="0" i="0" dirty="0">
                <a:solidFill>
                  <a:srgbClr val="D1D5DB"/>
                </a:solidFill>
                <a:effectLst/>
                <a:latin typeface="Arial" panose="020B0604020202020204" pitchFamily="34" charset="0"/>
                <a:cs typeface="Arial" panose="020B0604020202020204" pitchFamily="34" charset="0"/>
              </a:rPr>
              <a:t> to be placed on top of the </a:t>
            </a:r>
            <a:r>
              <a:rPr lang="en-US" sz="1100" b="0" i="0" dirty="0" err="1">
                <a:solidFill>
                  <a:srgbClr val="D1D5DB"/>
                </a:solidFill>
                <a:effectLst/>
                <a:latin typeface="Arial" panose="020B0604020202020204" pitchFamily="34" charset="0"/>
                <a:cs typeface="Arial" panose="020B0604020202020204" pitchFamily="34" charset="0"/>
              </a:rPr>
              <a:t>baseModel</a:t>
            </a:r>
            <a:r>
              <a:rPr lang="en-US" sz="1100" b="0" i="0" dirty="0">
                <a:solidFill>
                  <a:srgbClr val="D1D5DB"/>
                </a:solidFill>
                <a:effectLst/>
                <a:latin typeface="Arial" panose="020B0604020202020204" pitchFamily="34" charset="0"/>
                <a:cs typeface="Arial" panose="020B0604020202020204" pitchFamily="34" charset="0"/>
              </a:rPr>
              <a:t>. The new </a:t>
            </a:r>
            <a:r>
              <a:rPr lang="en-US" sz="1100" b="0" i="0" dirty="0" err="1">
                <a:solidFill>
                  <a:srgbClr val="D1D5DB"/>
                </a:solidFill>
                <a:effectLst/>
                <a:latin typeface="Arial" panose="020B0604020202020204" pitchFamily="34" charset="0"/>
                <a:cs typeface="Arial" panose="020B0604020202020204" pitchFamily="34" charset="0"/>
              </a:rPr>
              <a:t>headModel</a:t>
            </a:r>
            <a:r>
              <a:rPr lang="en-US" sz="1100" b="0" i="0" dirty="0">
                <a:solidFill>
                  <a:srgbClr val="D1D5DB"/>
                </a:solidFill>
                <a:effectLst/>
                <a:latin typeface="Arial" panose="020B0604020202020204" pitchFamily="34" charset="0"/>
                <a:cs typeface="Arial" panose="020B0604020202020204" pitchFamily="34" charset="0"/>
              </a:rPr>
              <a:t> consists of average pooling, flattening, two dense layers, and dropout regularization. This is a typical practice in transfer learning where the pre-trained model is used as a feature extractor and a new set of trainable layers are added on top to learn task-specific features.</a:t>
            </a:r>
          </a:p>
          <a:p>
            <a:pPr algn="just"/>
            <a:endParaRPr lang="en-US" sz="1100" b="0" i="0" dirty="0">
              <a:solidFill>
                <a:srgbClr val="D1D5DB"/>
              </a:solidFill>
              <a:effectLst/>
              <a:latin typeface="Arial" panose="020B0604020202020204" pitchFamily="34" charset="0"/>
              <a:cs typeface="Arial" panose="020B0604020202020204" pitchFamily="34" charset="0"/>
            </a:endParaRPr>
          </a:p>
          <a:p>
            <a:pPr algn="just"/>
            <a:r>
              <a:rPr lang="en-US" sz="1100" b="0" i="0" dirty="0">
                <a:solidFill>
                  <a:srgbClr val="D1D5DB"/>
                </a:solidFill>
                <a:effectLst/>
                <a:latin typeface="Arial" panose="020B0604020202020204" pitchFamily="34" charset="0"/>
                <a:cs typeface="Arial" panose="020B0604020202020204" pitchFamily="34" charset="0"/>
              </a:rPr>
              <a:t>Finally, the </a:t>
            </a:r>
            <a:r>
              <a:rPr lang="en-US" sz="1100" b="0" i="0" dirty="0" err="1">
                <a:solidFill>
                  <a:srgbClr val="D1D5DB"/>
                </a:solidFill>
                <a:effectLst/>
                <a:latin typeface="Arial" panose="020B0604020202020204" pitchFamily="34" charset="0"/>
                <a:cs typeface="Arial" panose="020B0604020202020204" pitchFamily="34" charset="0"/>
              </a:rPr>
              <a:t>headModel</a:t>
            </a:r>
            <a:r>
              <a:rPr lang="en-US" sz="1100" b="0" i="0" dirty="0">
                <a:solidFill>
                  <a:srgbClr val="D1D5DB"/>
                </a:solidFill>
                <a:effectLst/>
                <a:latin typeface="Arial" panose="020B0604020202020204" pitchFamily="34" charset="0"/>
                <a:cs typeface="Arial" panose="020B0604020202020204" pitchFamily="34" charset="0"/>
              </a:rPr>
              <a:t> is placed on top of the </a:t>
            </a:r>
            <a:r>
              <a:rPr lang="en-US" sz="1100" b="0" i="0" dirty="0" err="1">
                <a:solidFill>
                  <a:srgbClr val="D1D5DB"/>
                </a:solidFill>
                <a:effectLst/>
                <a:latin typeface="Arial" panose="020B0604020202020204" pitchFamily="34" charset="0"/>
                <a:cs typeface="Arial" panose="020B0604020202020204" pitchFamily="34" charset="0"/>
              </a:rPr>
              <a:t>baseModel</a:t>
            </a:r>
            <a:r>
              <a:rPr lang="en-US" sz="1100" b="0" i="0" dirty="0">
                <a:solidFill>
                  <a:srgbClr val="D1D5DB"/>
                </a:solidFill>
                <a:effectLst/>
                <a:latin typeface="Arial" panose="020B0604020202020204" pitchFamily="34" charset="0"/>
                <a:cs typeface="Arial" panose="020B0604020202020204" pitchFamily="34" charset="0"/>
              </a:rPr>
              <a:t>, and the resulting model is compiled and trained using the new facemask dataset. The </a:t>
            </a:r>
            <a:r>
              <a:rPr lang="en-US" sz="1100" b="0" i="0" dirty="0" err="1">
                <a:solidFill>
                  <a:srgbClr val="D1D5DB"/>
                </a:solidFill>
                <a:effectLst/>
                <a:latin typeface="Arial" panose="020B0604020202020204" pitchFamily="34" charset="0"/>
                <a:cs typeface="Arial" panose="020B0604020202020204" pitchFamily="34" charset="0"/>
              </a:rPr>
              <a:t>baseModel's</a:t>
            </a:r>
            <a:r>
              <a:rPr lang="en-US" sz="1100" b="0" i="0" dirty="0">
                <a:solidFill>
                  <a:srgbClr val="D1D5DB"/>
                </a:solidFill>
                <a:effectLst/>
                <a:latin typeface="Arial" panose="020B0604020202020204" pitchFamily="34" charset="0"/>
                <a:cs typeface="Arial" panose="020B0604020202020204" pitchFamily="34" charset="0"/>
              </a:rPr>
              <a:t> layers are frozen by setting </a:t>
            </a:r>
            <a:r>
              <a:rPr lang="en-US" sz="1100" b="0" i="0" dirty="0" err="1">
                <a:solidFill>
                  <a:srgbClr val="D1D5DB"/>
                </a:solidFill>
                <a:effectLst/>
                <a:latin typeface="Arial" panose="020B0604020202020204" pitchFamily="34" charset="0"/>
                <a:cs typeface="Arial" panose="020B0604020202020204" pitchFamily="34" charset="0"/>
              </a:rPr>
              <a:t>layer.trainable</a:t>
            </a:r>
            <a:r>
              <a:rPr lang="en-US" sz="1100" b="0" i="0" dirty="0">
                <a:solidFill>
                  <a:srgbClr val="D1D5DB"/>
                </a:solidFill>
                <a:effectLst/>
                <a:latin typeface="Arial" panose="020B0604020202020204" pitchFamily="34" charset="0"/>
                <a:cs typeface="Arial" panose="020B0604020202020204" pitchFamily="34" charset="0"/>
              </a:rPr>
              <a:t> = False, ensuring that the pre-trained weights are not updated during the first training process</a:t>
            </a:r>
          </a:p>
          <a:p>
            <a:pPr algn="just"/>
            <a:endParaRPr lang="en-US" sz="1100" b="0" i="0" dirty="0">
              <a:solidFill>
                <a:srgbClr val="D1D5DB"/>
              </a:solidFill>
              <a:effectLst/>
              <a:latin typeface="Arial" panose="020B0604020202020204" pitchFamily="34" charset="0"/>
              <a:cs typeface="Arial" panose="020B0604020202020204" pitchFamily="34" charset="0"/>
            </a:endParaRPr>
          </a:p>
          <a:p>
            <a:pPr algn="just"/>
            <a:r>
              <a:rPr lang="en-US" sz="1100" dirty="0">
                <a:solidFill>
                  <a:srgbClr val="D1D5DB"/>
                </a:solidFill>
                <a:latin typeface="Arial" panose="020B0604020202020204" pitchFamily="34" charset="0"/>
                <a:cs typeface="Arial" panose="020B0604020202020204" pitchFamily="34" charset="0"/>
              </a:rPr>
              <a:t>In summary, transfer learning is used in the given code by leveraging a pre-trained MobileNetV2 model as a feature extractor and training a new set of layers on top to learn the specific task of facemask detection. By freezing the pre-trained layers, the model can learn the new task more efficiently and with fewer training data.</a:t>
            </a:r>
          </a:p>
          <a:p>
            <a:pPr algn="just"/>
            <a:endParaRPr lang="en-US" sz="1100" b="0" i="0" dirty="0">
              <a:solidFill>
                <a:srgbClr val="D1D5DB"/>
              </a:solidFill>
              <a:effectLst/>
              <a:latin typeface="Arial" panose="020B0604020202020204" pitchFamily="34" charset="0"/>
              <a:cs typeface="Arial" panose="020B0604020202020204" pitchFamily="34" charset="0"/>
            </a:endParaRPr>
          </a:p>
          <a:p>
            <a:pPr algn="just"/>
            <a:endParaRPr lang="en-US" dirty="0">
              <a:solidFill>
                <a:srgbClr val="D1D5DB"/>
              </a:solidFill>
              <a:latin typeface="Arial" panose="020B0604020202020204" pitchFamily="34" charset="0"/>
              <a:cs typeface="Arial" panose="020B0604020202020204" pitchFamily="34" charset="0"/>
            </a:endParaRPr>
          </a:p>
          <a:p>
            <a:endParaRPr lang="en-US" sz="1100" dirty="0">
              <a:latin typeface="Times New Roman" panose="02020603050405020304" pitchFamily="18" charset="0"/>
              <a:cs typeface="Times New Roman" panose="02020603050405020304" pitchFamily="18" charset="0"/>
            </a:endParaRPr>
          </a:p>
        </p:txBody>
      </p:sp>
      <p:pic>
        <p:nvPicPr>
          <p:cNvPr id="5" name="Picture 4" descr="Chart, waterfall chart&#10;&#10;Description automatically generated">
            <a:extLst>
              <a:ext uri="{FF2B5EF4-FFF2-40B4-BE49-F238E27FC236}">
                <a16:creationId xmlns:a16="http://schemas.microsoft.com/office/drawing/2014/main" id="{7D17A9F5-5D62-4B68-D67A-6EB0E99DDF00}"/>
              </a:ext>
            </a:extLst>
          </p:cNvPr>
          <p:cNvPicPr>
            <a:picLocks noChangeAspect="1"/>
          </p:cNvPicPr>
          <p:nvPr/>
        </p:nvPicPr>
        <p:blipFill>
          <a:blip r:embed="rId2"/>
          <a:stretch>
            <a:fillRect/>
          </a:stretch>
        </p:blipFill>
        <p:spPr>
          <a:xfrm>
            <a:off x="2973338" y="1004874"/>
            <a:ext cx="3197323" cy="1410714"/>
          </a:xfrm>
          <a:prstGeom prst="rect">
            <a:avLst/>
          </a:prstGeom>
        </p:spPr>
      </p:pic>
    </p:spTree>
    <p:extLst>
      <p:ext uri="{BB962C8B-B14F-4D97-AF65-F5344CB8AC3E}">
        <p14:creationId xmlns:p14="http://schemas.microsoft.com/office/powerpoint/2010/main" val="2221767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PROJECT DESCRIPTION</a:t>
            </a:r>
            <a:endParaRPr dirty="0"/>
          </a:p>
        </p:txBody>
      </p:sp>
      <p:sp>
        <p:nvSpPr>
          <p:cNvPr id="171" name="Google Shape;171;p39"/>
          <p:cNvSpPr txBox="1">
            <a:spLocks noGrp="1"/>
          </p:cNvSpPr>
          <p:nvPr>
            <p:ph type="body" idx="1"/>
          </p:nvPr>
        </p:nvSpPr>
        <p:spPr>
          <a:xfrm>
            <a:off x="985950" y="1119644"/>
            <a:ext cx="7172100" cy="345245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200" dirty="0"/>
              <a:t>The aim of this project is to develop a real-time face mask detection system using </a:t>
            </a:r>
            <a:r>
              <a:rPr lang="en-US" sz="1200" dirty="0" err="1"/>
              <a:t>Tensorflow</a:t>
            </a:r>
            <a:r>
              <a:rPr lang="en-US" sz="1200" dirty="0"/>
              <a:t>, an open-source machine learning library. With the ongoing COVID-19 pandemic, face mask detection has become a crucial task in ensuring public health and safety. This system will use computer vision techniques to identify if individuals in a video stream are wearing a mask or not.</a:t>
            </a:r>
          </a:p>
          <a:p>
            <a:pPr marL="0" lvl="0" indent="0" algn="just" rtl="0">
              <a:spcBef>
                <a:spcPts val="0"/>
              </a:spcBef>
              <a:spcAft>
                <a:spcPts val="0"/>
              </a:spcAft>
              <a:buNone/>
            </a:pPr>
            <a:endParaRPr lang="en-US" sz="1200" dirty="0"/>
          </a:p>
          <a:p>
            <a:pPr marL="0" lvl="0" indent="0" algn="just" rtl="0">
              <a:spcBef>
                <a:spcPts val="0"/>
              </a:spcBef>
              <a:spcAft>
                <a:spcPts val="0"/>
              </a:spcAft>
              <a:buNone/>
            </a:pPr>
            <a:r>
              <a:rPr lang="en-US" sz="1200" dirty="0"/>
              <a:t>The project will involve training a deep learning model on a dataset of masked and unmasked faces to accurately classify the presence or absence of a face mask. </a:t>
            </a:r>
            <a:r>
              <a:rPr lang="en-US" sz="1200" dirty="0" err="1"/>
              <a:t>Tensorflow's</a:t>
            </a:r>
            <a:r>
              <a:rPr lang="en-US" sz="1200" dirty="0"/>
              <a:t> high-level API, </a:t>
            </a:r>
            <a:r>
              <a:rPr lang="en-US" sz="1200" dirty="0" err="1"/>
              <a:t>Keras</a:t>
            </a:r>
            <a:r>
              <a:rPr lang="en-US" sz="1200" dirty="0"/>
              <a:t>, will be used to build and train the model. Transfer learning will also be applied to fine-tune a pre-trained model, on MobileNetV2.</a:t>
            </a:r>
          </a:p>
          <a:p>
            <a:pPr marL="0" lvl="0" indent="0" algn="just" rtl="0">
              <a:spcBef>
                <a:spcPts val="0"/>
              </a:spcBef>
              <a:spcAft>
                <a:spcPts val="0"/>
              </a:spcAft>
              <a:buNone/>
            </a:pPr>
            <a:endParaRPr lang="en-US" sz="1200" dirty="0"/>
          </a:p>
          <a:p>
            <a:pPr marL="0" lvl="0" indent="0" algn="just" rtl="0">
              <a:spcBef>
                <a:spcPts val="0"/>
              </a:spcBef>
              <a:spcAft>
                <a:spcPts val="0"/>
              </a:spcAft>
              <a:buNone/>
            </a:pPr>
            <a:r>
              <a:rPr lang="en-US" sz="1200" dirty="0"/>
              <a:t>The system will be developed to run in real-time on a live video stream. To achieve this, the OpenCV library will be used for video processing and the trained </a:t>
            </a:r>
            <a:r>
              <a:rPr lang="en-US" sz="1200" dirty="0" err="1"/>
              <a:t>Tensorflow</a:t>
            </a:r>
            <a:r>
              <a:rPr lang="en-US" sz="1200" dirty="0"/>
              <a:t> model will be integrated with the application. The outcome of this project will be a highly efficient and effective real-time face mask detection system that can be deployed in various settings such as airports, train stations, hospitals, and other public places.</a:t>
            </a:r>
            <a:endParaRPr sz="1200"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Google Shape;172;p30"/>
          <p:cNvPicPr preferRelativeResize="0"/>
          <p:nvPr/>
        </p:nvPicPr>
        <p:blipFill>
          <a:blip r:embed="rId3">
            <a:alphaModFix/>
          </a:blip>
          <a:stretch>
            <a:fillRect/>
          </a:stretch>
        </p:blipFill>
        <p:spPr>
          <a:xfrm>
            <a:off x="173400" y="60875"/>
            <a:ext cx="2056874" cy="5021749"/>
          </a:xfrm>
          <a:prstGeom prst="rect">
            <a:avLst/>
          </a:prstGeom>
          <a:noFill/>
          <a:ln>
            <a:noFill/>
          </a:ln>
          <a:effectLst>
            <a:outerShdw blurRad="57150" dist="19050" dir="5400000" algn="bl" rotWithShape="0">
              <a:srgbClr val="000000">
                <a:alpha val="50000"/>
              </a:srgbClr>
            </a:outerShdw>
          </a:effectLst>
        </p:spPr>
      </p:pic>
      <p:sp>
        <p:nvSpPr>
          <p:cNvPr id="173" name="Google Shape;173;p30"/>
          <p:cNvSpPr txBox="1"/>
          <p:nvPr/>
        </p:nvSpPr>
        <p:spPr>
          <a:xfrm>
            <a:off x="2316725" y="60875"/>
            <a:ext cx="6751500" cy="5571900"/>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1" i="1"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TRAINING ARCHITECTURE</a:t>
            </a:r>
            <a:endParaRPr kumimoji="0" sz="1400" b="1" i="1"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1"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1.	Data Acquisition</a:t>
            </a:r>
            <a:endParaRPr kumimoji="0" sz="1400" b="1"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In the first step, let us visualize the total number of images in our dataset in both categories. We can see that there are </a:t>
            </a:r>
            <a:r>
              <a:rPr lang="en" dirty="0">
                <a:latin typeface="Times New Roman"/>
                <a:ea typeface="Times New Roman"/>
                <a:cs typeface="Times New Roman"/>
                <a:sym typeface="Times New Roman"/>
              </a:rPr>
              <a:t>6000</a:t>
            </a: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images in the ‘With Mask’ folder and </a:t>
            </a:r>
            <a:r>
              <a:rPr lang="en" dirty="0">
                <a:latin typeface="Times New Roman"/>
                <a:ea typeface="Times New Roman"/>
                <a:cs typeface="Times New Roman"/>
                <a:sym typeface="Times New Roman"/>
              </a:rPr>
              <a:t>6000</a:t>
            </a: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images in the ‘Without Mask’ folder.</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1"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2.	 Data Preprocessing Layer</a:t>
            </a:r>
            <a:endParaRPr kumimoji="0" sz="1400" b="1"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In the next step, we initialize all the required data structures to best suit our training architecture. This includes:</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Loading image data sets into keras (Keras-load_img)</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Loading image into array structure (Keras-img_to_array)</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Converting image Labels to array values (Sklearn-LabelBinarizer)</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1"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3.	Training Layer</a:t>
            </a:r>
            <a:endParaRPr kumimoji="0" sz="1400" b="1"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In this step, we train our model to ensure maximum accuracy and minimum loss for detecting mask by generating:</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Analytic parameters</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Base Model</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Head Model</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1"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4.	Plot Training and Accuracy Graph</a:t>
            </a:r>
            <a:endParaRPr kumimoji="0" sz="1400" b="1"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In the next step, we analyze our generated model for various parameters:</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Train_loss</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Value_loss</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Train_acc</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	Val_acc</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Roboto"/>
              <a:ea typeface="Roboto"/>
              <a:cs typeface="Roboto"/>
              <a:sym typeface="Roboto"/>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1"/>
          <p:cNvSpPr txBox="1"/>
          <p:nvPr/>
        </p:nvSpPr>
        <p:spPr>
          <a:xfrm>
            <a:off x="2394525" y="60875"/>
            <a:ext cx="6673800" cy="3632700"/>
          </a:xfrm>
          <a:prstGeom prst="rect">
            <a:avLst/>
          </a:prstGeom>
          <a:noFill/>
          <a:ln>
            <a:noFill/>
          </a:ln>
        </p:spPr>
        <p:txBody>
          <a:bodyPr spcFirstLastPara="1" wrap="square" lIns="91425" tIns="91425" rIns="91425" bIns="91425" anchor="t" anchorCtr="0">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1" i="1" u="none" strike="noStrike" kern="0" cap="none" spc="0" normalizeH="0" baseline="0" noProof="0">
                <a:ln>
                  <a:noFill/>
                </a:ln>
                <a:solidFill>
                  <a:srgbClr val="000000"/>
                </a:solidFill>
                <a:effectLst/>
                <a:uLnTx/>
                <a:uFillTx/>
                <a:latin typeface="Times New Roman"/>
                <a:ea typeface="Times New Roman"/>
                <a:cs typeface="Times New Roman"/>
                <a:sym typeface="Times New Roman"/>
              </a:rPr>
              <a:t>DETECTION ARCHITECTURE</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5.	Initialization Layer</a:t>
            </a:r>
            <a:endParaRPr kumimoji="0" sz="1400" b="1"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After building our model, we initialize the detector module.</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	Initialize FaceNet</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	Load Generated Model</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	Initialize Video Stream</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6.	Detection Layer</a:t>
            </a:r>
            <a:endParaRPr kumimoji="0" sz="1400" b="1"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This step is the main step where the trained model is validated through various data sources by:</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	Capture &amp; Resize Video Source</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	Detecting Face Layer</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	Detecting Mask Layer</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	Render Bounding Box according to prediction</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Roboto"/>
              <a:ea typeface="Roboto"/>
              <a:cs typeface="Roboto"/>
              <a:sym typeface="Roboto"/>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Roboto"/>
              <a:ea typeface="Roboto"/>
              <a:cs typeface="Roboto"/>
              <a:sym typeface="Roboto"/>
            </a:endParaRPr>
          </a:p>
        </p:txBody>
      </p:sp>
      <p:pic>
        <p:nvPicPr>
          <p:cNvPr id="179" name="Google Shape;179;p31"/>
          <p:cNvPicPr preferRelativeResize="0"/>
          <p:nvPr/>
        </p:nvPicPr>
        <p:blipFill>
          <a:blip r:embed="rId3">
            <a:alphaModFix/>
          </a:blip>
          <a:stretch>
            <a:fillRect/>
          </a:stretch>
        </p:blipFill>
        <p:spPr>
          <a:xfrm>
            <a:off x="48675" y="65013"/>
            <a:ext cx="2395975" cy="5013473"/>
          </a:xfrm>
          <a:prstGeom prst="rect">
            <a:avLst/>
          </a:prstGeom>
          <a:noFill/>
          <a:ln>
            <a:noFill/>
          </a:ln>
          <a:effectLst>
            <a:outerShdw blurRad="57150" dist="19050" dir="5400000" algn="bl" rotWithShape="0">
              <a:srgbClr val="000000">
                <a:alpha val="50000"/>
              </a:srgbClr>
            </a:outerShdw>
          </a:effectLst>
        </p:spPr>
      </p:pic>
      <p:pic>
        <p:nvPicPr>
          <p:cNvPr id="180" name="Google Shape;180;p31"/>
          <p:cNvPicPr preferRelativeResize="0"/>
          <p:nvPr/>
        </p:nvPicPr>
        <p:blipFill>
          <a:blip r:embed="rId4">
            <a:alphaModFix/>
          </a:blip>
          <a:stretch>
            <a:fillRect/>
          </a:stretch>
        </p:blipFill>
        <p:spPr>
          <a:xfrm>
            <a:off x="6595775" y="3166050"/>
            <a:ext cx="2636599" cy="19774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C6E41-4D6E-0D1B-6E5A-878976D0FDF9}"/>
              </a:ext>
            </a:extLst>
          </p:cNvPr>
          <p:cNvSpPr>
            <a:spLocks noGrp="1"/>
          </p:cNvSpPr>
          <p:nvPr>
            <p:ph type="title"/>
          </p:nvPr>
        </p:nvSpPr>
        <p:spPr/>
        <p:txBody>
          <a:bodyPr/>
          <a:lstStyle/>
          <a:p>
            <a:r>
              <a:rPr lang="en-US" dirty="0"/>
              <a:t>CONFUSION MATRIX</a:t>
            </a:r>
          </a:p>
        </p:txBody>
      </p:sp>
      <p:cxnSp>
        <p:nvCxnSpPr>
          <p:cNvPr id="4" name="Google Shape;172;p39">
            <a:extLst>
              <a:ext uri="{FF2B5EF4-FFF2-40B4-BE49-F238E27FC236}">
                <a16:creationId xmlns:a16="http://schemas.microsoft.com/office/drawing/2014/main" id="{E6435DE9-B627-7848-9BE9-80A66F93306C}"/>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5" name="Picture 4">
            <a:extLst>
              <a:ext uri="{FF2B5EF4-FFF2-40B4-BE49-F238E27FC236}">
                <a16:creationId xmlns:a16="http://schemas.microsoft.com/office/drawing/2014/main" id="{FEEED6C7-A513-553A-D979-4E16A01192C2}"/>
              </a:ext>
            </a:extLst>
          </p:cNvPr>
          <p:cNvPicPr>
            <a:picLocks noChangeAspect="1"/>
          </p:cNvPicPr>
          <p:nvPr/>
        </p:nvPicPr>
        <p:blipFill>
          <a:blip r:embed="rId2"/>
          <a:stretch>
            <a:fillRect/>
          </a:stretch>
        </p:blipFill>
        <p:spPr>
          <a:xfrm>
            <a:off x="983762" y="1268361"/>
            <a:ext cx="5239522" cy="3608439"/>
          </a:xfrm>
          <a:prstGeom prst="rect">
            <a:avLst/>
          </a:prstGeom>
        </p:spPr>
      </p:pic>
    </p:spTree>
    <p:extLst>
      <p:ext uri="{BB962C8B-B14F-4D97-AF65-F5344CB8AC3E}">
        <p14:creationId xmlns:p14="http://schemas.microsoft.com/office/powerpoint/2010/main" val="34201497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17487-BE4A-3C11-C6AF-AC226A554313}"/>
              </a:ext>
            </a:extLst>
          </p:cNvPr>
          <p:cNvSpPr>
            <a:spLocks noGrp="1"/>
          </p:cNvSpPr>
          <p:nvPr>
            <p:ph type="title"/>
          </p:nvPr>
        </p:nvSpPr>
        <p:spPr/>
        <p:txBody>
          <a:bodyPr/>
          <a:lstStyle/>
          <a:p>
            <a:r>
              <a:rPr lang="en-US" dirty="0"/>
              <a:t>ACCURACY REPORT</a:t>
            </a:r>
          </a:p>
        </p:txBody>
      </p:sp>
      <p:cxnSp>
        <p:nvCxnSpPr>
          <p:cNvPr id="4" name="Google Shape;172;p39">
            <a:extLst>
              <a:ext uri="{FF2B5EF4-FFF2-40B4-BE49-F238E27FC236}">
                <a16:creationId xmlns:a16="http://schemas.microsoft.com/office/drawing/2014/main" id="{CD8069CA-7B02-7CD5-A087-A11503EE9DF0}"/>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5" name="Picture 4">
            <a:extLst>
              <a:ext uri="{FF2B5EF4-FFF2-40B4-BE49-F238E27FC236}">
                <a16:creationId xmlns:a16="http://schemas.microsoft.com/office/drawing/2014/main" id="{E0C99C25-8F7F-4618-D000-180DECE11FA6}"/>
              </a:ext>
            </a:extLst>
          </p:cNvPr>
          <p:cNvPicPr>
            <a:picLocks noChangeAspect="1"/>
          </p:cNvPicPr>
          <p:nvPr/>
        </p:nvPicPr>
        <p:blipFill>
          <a:blip r:embed="rId2"/>
          <a:stretch>
            <a:fillRect/>
          </a:stretch>
        </p:blipFill>
        <p:spPr>
          <a:xfrm>
            <a:off x="1053912" y="1890807"/>
            <a:ext cx="7143224" cy="220924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597731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17487-BE4A-3C11-C6AF-AC226A554313}"/>
              </a:ext>
            </a:extLst>
          </p:cNvPr>
          <p:cNvSpPr>
            <a:spLocks noGrp="1"/>
          </p:cNvSpPr>
          <p:nvPr>
            <p:ph type="title"/>
          </p:nvPr>
        </p:nvSpPr>
        <p:spPr/>
        <p:txBody>
          <a:bodyPr/>
          <a:lstStyle/>
          <a:p>
            <a:r>
              <a:rPr lang="en-US" dirty="0"/>
              <a:t>CUDA</a:t>
            </a:r>
          </a:p>
        </p:txBody>
      </p:sp>
      <p:cxnSp>
        <p:nvCxnSpPr>
          <p:cNvPr id="4" name="Google Shape;172;p39">
            <a:extLst>
              <a:ext uri="{FF2B5EF4-FFF2-40B4-BE49-F238E27FC236}">
                <a16:creationId xmlns:a16="http://schemas.microsoft.com/office/drawing/2014/main" id="{CD8069CA-7B02-7CD5-A087-A11503EE9DF0}"/>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ECF6E564-3772-FD25-B66B-DC9CFB74F284}"/>
              </a:ext>
            </a:extLst>
          </p:cNvPr>
          <p:cNvSpPr txBox="1"/>
          <p:nvPr/>
        </p:nvSpPr>
        <p:spPr>
          <a:xfrm>
            <a:off x="379141" y="1159727"/>
            <a:ext cx="8326244" cy="3924151"/>
          </a:xfrm>
          <a:prstGeom prst="rect">
            <a:avLst/>
          </a:prstGeom>
          <a:noFill/>
        </p:spPr>
        <p:txBody>
          <a:bodyPr wrap="square" rtlCol="0">
            <a:spAutoFit/>
          </a:bodyPr>
          <a:lstStyle/>
          <a:p>
            <a:pPr algn="just"/>
            <a:r>
              <a:rPr lang="en-US" sz="1400" b="0" i="0" dirty="0">
                <a:solidFill>
                  <a:srgbClr val="D1D5DB"/>
                </a:solidFill>
                <a:effectLst/>
                <a:latin typeface="Arial" panose="020B0604020202020204" pitchFamily="34" charset="0"/>
                <a:cs typeface="Arial" panose="020B0604020202020204" pitchFamily="34" charset="0"/>
              </a:rPr>
              <a:t>CUDA (Compute Unified Device Architecture) is a parallel computing platform and programming model developed by NVIDIA for GPU (Graphics Processing Unit) programming. It allows developers to harness the power of GPUs to accelerate compute-intensive applications.</a:t>
            </a:r>
          </a:p>
          <a:p>
            <a:pPr algn="just"/>
            <a:endParaRPr lang="en-US" dirty="0">
              <a:solidFill>
                <a:srgbClr val="D1D5DB"/>
              </a:solidFill>
              <a:latin typeface="Arial" panose="020B0604020202020204" pitchFamily="34" charset="0"/>
              <a:cs typeface="Arial" panose="020B0604020202020204" pitchFamily="34" charset="0"/>
            </a:endParaRPr>
          </a:p>
          <a:p>
            <a:pPr algn="just"/>
            <a:r>
              <a:rPr lang="en-US" sz="1400" b="0" i="0" dirty="0">
                <a:solidFill>
                  <a:srgbClr val="D1D5DB"/>
                </a:solidFill>
                <a:effectLst/>
                <a:latin typeface="Arial" panose="020B0604020202020204" pitchFamily="34" charset="0"/>
                <a:cs typeface="Arial" panose="020B0604020202020204" pitchFamily="34" charset="0"/>
              </a:rPr>
              <a:t>Some key features of CUDA include:</a:t>
            </a:r>
          </a:p>
          <a:p>
            <a:pPr marL="285750" indent="-285750" algn="just">
              <a:buFont typeface="Arial" panose="020B0604020202020204" pitchFamily="34" charset="0"/>
              <a:buChar char="•"/>
            </a:pPr>
            <a:r>
              <a:rPr lang="en-US" sz="1400" b="1" i="0" dirty="0">
                <a:solidFill>
                  <a:srgbClr val="D1D5DB"/>
                </a:solidFill>
                <a:effectLst/>
                <a:latin typeface="Arial" panose="020B0604020202020204" pitchFamily="34" charset="0"/>
                <a:cs typeface="Arial" panose="020B0604020202020204" pitchFamily="34" charset="0"/>
              </a:rPr>
              <a:t>Unified Memory</a:t>
            </a:r>
            <a:r>
              <a:rPr lang="en-US" sz="1400" b="0" i="0" dirty="0">
                <a:solidFill>
                  <a:srgbClr val="D1D5DB"/>
                </a:solidFill>
                <a:effectLst/>
                <a:latin typeface="Arial" panose="020B0604020202020204" pitchFamily="34" charset="0"/>
                <a:cs typeface="Arial" panose="020B0604020202020204" pitchFamily="34" charset="0"/>
              </a:rPr>
              <a:t>: A single memory space for both CPU and GPU, which simplifies memory management and enables faster data transfer.</a:t>
            </a:r>
          </a:p>
          <a:p>
            <a:pPr marL="285750" indent="-285750" algn="just">
              <a:buFont typeface="Arial" panose="020B0604020202020204" pitchFamily="34" charset="0"/>
              <a:buChar char="•"/>
            </a:pPr>
            <a:r>
              <a:rPr lang="en-US" sz="1400" b="1" i="0" dirty="0">
                <a:solidFill>
                  <a:srgbClr val="D1D5DB"/>
                </a:solidFill>
                <a:effectLst/>
                <a:latin typeface="Arial" panose="020B0604020202020204" pitchFamily="34" charset="0"/>
                <a:cs typeface="Arial" panose="020B0604020202020204" pitchFamily="34" charset="0"/>
              </a:rPr>
              <a:t>Parallel Processing: </a:t>
            </a:r>
            <a:r>
              <a:rPr lang="en-US" sz="1400" b="0" i="0" dirty="0">
                <a:solidFill>
                  <a:srgbClr val="D1D5DB"/>
                </a:solidFill>
                <a:effectLst/>
                <a:latin typeface="Arial" panose="020B0604020202020204" pitchFamily="34" charset="0"/>
                <a:cs typeface="Arial" panose="020B0604020202020204" pitchFamily="34" charset="0"/>
              </a:rPr>
              <a:t>GPUs are designed to process many tasks simultaneously, allowing for significantly faster computation times than CPUs.</a:t>
            </a:r>
          </a:p>
          <a:p>
            <a:pPr marL="285750" indent="-285750" algn="just">
              <a:buFont typeface="Arial" panose="020B0604020202020204" pitchFamily="34" charset="0"/>
              <a:buChar char="•"/>
            </a:pPr>
            <a:r>
              <a:rPr lang="en-US" sz="1400" b="1" i="0" dirty="0">
                <a:solidFill>
                  <a:srgbClr val="D1D5DB"/>
                </a:solidFill>
                <a:effectLst/>
                <a:latin typeface="Arial" panose="020B0604020202020204" pitchFamily="34" charset="0"/>
                <a:cs typeface="Arial" panose="020B0604020202020204" pitchFamily="34" charset="0"/>
              </a:rPr>
              <a:t>CUDA C/C++: </a:t>
            </a:r>
            <a:r>
              <a:rPr lang="en-US" sz="1400" b="0" i="0" dirty="0">
                <a:solidFill>
                  <a:srgbClr val="D1D5DB"/>
                </a:solidFill>
                <a:effectLst/>
                <a:latin typeface="Arial" panose="020B0604020202020204" pitchFamily="34" charset="0"/>
                <a:cs typeface="Arial" panose="020B0604020202020204" pitchFamily="34" charset="0"/>
              </a:rPr>
              <a:t>A programming language based on C/C++ that allows developers to write code for the GPU using familiar syntax.</a:t>
            </a:r>
          </a:p>
          <a:p>
            <a:pPr marL="285750" indent="-285750" algn="just">
              <a:buFont typeface="Arial" panose="020B0604020202020204" pitchFamily="34" charset="0"/>
              <a:buChar char="•"/>
            </a:pPr>
            <a:r>
              <a:rPr lang="en-US" sz="1400" b="1" i="0" dirty="0">
                <a:solidFill>
                  <a:srgbClr val="D1D5DB"/>
                </a:solidFill>
                <a:effectLst/>
                <a:latin typeface="Arial" panose="020B0604020202020204" pitchFamily="34" charset="0"/>
                <a:cs typeface="Arial" panose="020B0604020202020204" pitchFamily="34" charset="0"/>
              </a:rPr>
              <a:t>Libraries and Tools: </a:t>
            </a:r>
            <a:r>
              <a:rPr lang="en-US" sz="1400" b="0" i="0" dirty="0">
                <a:solidFill>
                  <a:srgbClr val="D1D5DB"/>
                </a:solidFill>
                <a:effectLst/>
                <a:latin typeface="Arial" panose="020B0604020202020204" pitchFamily="34" charset="0"/>
                <a:cs typeface="Arial" panose="020B0604020202020204" pitchFamily="34" charset="0"/>
              </a:rPr>
              <a:t>CUDA comes with a wide range of libraries and tools, including </a:t>
            </a:r>
            <a:r>
              <a:rPr lang="en-US" sz="1400" b="0" i="0" dirty="0" err="1">
                <a:solidFill>
                  <a:srgbClr val="D1D5DB"/>
                </a:solidFill>
                <a:effectLst/>
                <a:latin typeface="Arial" panose="020B0604020202020204" pitchFamily="34" charset="0"/>
                <a:cs typeface="Arial" panose="020B0604020202020204" pitchFamily="34" charset="0"/>
              </a:rPr>
              <a:t>cuBLAS</a:t>
            </a:r>
            <a:r>
              <a:rPr lang="en-US" sz="1400" b="0" i="0" dirty="0">
                <a:solidFill>
                  <a:srgbClr val="D1D5DB"/>
                </a:solidFill>
                <a:effectLst/>
                <a:latin typeface="Arial" panose="020B0604020202020204" pitchFamily="34" charset="0"/>
                <a:cs typeface="Arial" panose="020B0604020202020204" pitchFamily="34" charset="0"/>
              </a:rPr>
              <a:t> for linear algebra operations, </a:t>
            </a:r>
            <a:r>
              <a:rPr lang="en-US" sz="1400" b="0" i="0" dirty="0" err="1">
                <a:solidFill>
                  <a:srgbClr val="D1D5DB"/>
                </a:solidFill>
                <a:effectLst/>
                <a:latin typeface="Arial" panose="020B0604020202020204" pitchFamily="34" charset="0"/>
                <a:cs typeface="Arial" panose="020B0604020202020204" pitchFamily="34" charset="0"/>
              </a:rPr>
              <a:t>cuDNN</a:t>
            </a:r>
            <a:r>
              <a:rPr lang="en-US" sz="1400" b="0" i="0" dirty="0">
                <a:solidFill>
                  <a:srgbClr val="D1D5DB"/>
                </a:solidFill>
                <a:effectLst/>
                <a:latin typeface="Arial" panose="020B0604020202020204" pitchFamily="34" charset="0"/>
                <a:cs typeface="Arial" panose="020B0604020202020204" pitchFamily="34" charset="0"/>
              </a:rPr>
              <a:t> for deep neural network training, and </a:t>
            </a:r>
            <a:r>
              <a:rPr lang="en-US" sz="1400" b="0" i="0" dirty="0" err="1">
                <a:solidFill>
                  <a:srgbClr val="D1D5DB"/>
                </a:solidFill>
                <a:effectLst/>
                <a:latin typeface="Arial" panose="020B0604020202020204" pitchFamily="34" charset="0"/>
                <a:cs typeface="Arial" panose="020B0604020202020204" pitchFamily="34" charset="0"/>
              </a:rPr>
              <a:t>nvprof</a:t>
            </a:r>
            <a:r>
              <a:rPr lang="en-US" sz="1400" b="0" i="0" dirty="0">
                <a:solidFill>
                  <a:srgbClr val="D1D5DB"/>
                </a:solidFill>
                <a:effectLst/>
                <a:latin typeface="Arial" panose="020B0604020202020204" pitchFamily="34" charset="0"/>
                <a:cs typeface="Arial" panose="020B0604020202020204" pitchFamily="34" charset="0"/>
              </a:rPr>
              <a:t> for profiling and debugging.</a:t>
            </a:r>
          </a:p>
          <a:p>
            <a:pPr marL="285750" indent="-285750" algn="just">
              <a:buFont typeface="Arial" panose="020B0604020202020204" pitchFamily="34" charset="0"/>
              <a:buChar char="•"/>
            </a:pPr>
            <a:endParaRPr lang="en-US" sz="1400" b="0" i="0" dirty="0">
              <a:solidFill>
                <a:srgbClr val="D1D5DB"/>
              </a:solidFill>
              <a:effectLst/>
              <a:latin typeface="Arial" panose="020B0604020202020204" pitchFamily="34" charset="0"/>
              <a:cs typeface="Arial" panose="020B0604020202020204" pitchFamily="34" charset="0"/>
            </a:endParaRPr>
          </a:p>
          <a:p>
            <a:pPr algn="just"/>
            <a:r>
              <a:rPr lang="en-US" sz="1400" b="0" i="0" dirty="0">
                <a:solidFill>
                  <a:srgbClr val="D1D5DB"/>
                </a:solidFill>
                <a:effectLst/>
                <a:latin typeface="Arial" panose="020B0604020202020204" pitchFamily="34" charset="0"/>
                <a:cs typeface="Arial" panose="020B0604020202020204" pitchFamily="34" charset="0"/>
              </a:rPr>
              <a:t>Overall, CUDA provides a powerful platform for developers to take advantage of the massive parallel processing capabilities of GPUs and achieve significant performance gains for their applications.</a:t>
            </a:r>
          </a:p>
          <a:p>
            <a:endParaRPr lang="en-US" sz="1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14070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17487-BE4A-3C11-C6AF-AC226A554313}"/>
              </a:ext>
            </a:extLst>
          </p:cNvPr>
          <p:cNvSpPr>
            <a:spLocks noGrp="1"/>
          </p:cNvSpPr>
          <p:nvPr>
            <p:ph type="title"/>
          </p:nvPr>
        </p:nvSpPr>
        <p:spPr/>
        <p:txBody>
          <a:bodyPr/>
          <a:lstStyle/>
          <a:p>
            <a:r>
              <a:rPr lang="en-US" dirty="0"/>
              <a:t>CUDA</a:t>
            </a:r>
          </a:p>
        </p:txBody>
      </p:sp>
      <p:cxnSp>
        <p:nvCxnSpPr>
          <p:cNvPr id="4" name="Google Shape;172;p39">
            <a:extLst>
              <a:ext uri="{FF2B5EF4-FFF2-40B4-BE49-F238E27FC236}">
                <a16:creationId xmlns:a16="http://schemas.microsoft.com/office/drawing/2014/main" id="{CD8069CA-7B02-7CD5-A087-A11503EE9DF0}"/>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ECF6E564-3772-FD25-B66B-DC9CFB74F284}"/>
              </a:ext>
            </a:extLst>
          </p:cNvPr>
          <p:cNvSpPr txBox="1"/>
          <p:nvPr/>
        </p:nvSpPr>
        <p:spPr>
          <a:xfrm>
            <a:off x="379141" y="1159727"/>
            <a:ext cx="8326244" cy="3924151"/>
          </a:xfrm>
          <a:prstGeom prst="rect">
            <a:avLst/>
          </a:prstGeom>
          <a:noFill/>
        </p:spPr>
        <p:txBody>
          <a:bodyPr wrap="square" rtlCol="0">
            <a:spAutoFit/>
          </a:bodyPr>
          <a:lstStyle/>
          <a:p>
            <a:pPr algn="just"/>
            <a:r>
              <a:rPr lang="en-US" sz="1400" b="0" i="0" dirty="0">
                <a:solidFill>
                  <a:srgbClr val="D1D5DB"/>
                </a:solidFill>
                <a:effectLst/>
                <a:latin typeface="Arial" panose="020B0604020202020204" pitchFamily="34" charset="0"/>
                <a:cs typeface="Arial" panose="020B0604020202020204" pitchFamily="34" charset="0"/>
              </a:rPr>
              <a:t>CUDA (Compute Unified Device Architecture) is a parallel computing platform and programming model developed by NVIDIA for GPU (Graphics Processing Unit) programming. It allows developers to harness the power of GPUs to accelerate compute-intensive applications.</a:t>
            </a:r>
          </a:p>
          <a:p>
            <a:pPr algn="just"/>
            <a:endParaRPr lang="en-US" dirty="0">
              <a:solidFill>
                <a:srgbClr val="D1D5DB"/>
              </a:solidFill>
              <a:latin typeface="Arial" panose="020B0604020202020204" pitchFamily="34" charset="0"/>
              <a:cs typeface="Arial" panose="020B0604020202020204" pitchFamily="34" charset="0"/>
            </a:endParaRPr>
          </a:p>
          <a:p>
            <a:pPr algn="just"/>
            <a:r>
              <a:rPr lang="en-US" sz="1400" b="0" i="0" dirty="0">
                <a:solidFill>
                  <a:srgbClr val="D1D5DB"/>
                </a:solidFill>
                <a:effectLst/>
                <a:latin typeface="Arial" panose="020B0604020202020204" pitchFamily="34" charset="0"/>
                <a:cs typeface="Arial" panose="020B0604020202020204" pitchFamily="34" charset="0"/>
              </a:rPr>
              <a:t>Some key features of CUDA include:</a:t>
            </a:r>
          </a:p>
          <a:p>
            <a:pPr marL="285750" indent="-285750" algn="just">
              <a:buFont typeface="Arial" panose="020B0604020202020204" pitchFamily="34" charset="0"/>
              <a:buChar char="•"/>
            </a:pPr>
            <a:r>
              <a:rPr lang="en-US" sz="1400" b="1" i="0" dirty="0">
                <a:solidFill>
                  <a:srgbClr val="D1D5DB"/>
                </a:solidFill>
                <a:effectLst/>
                <a:latin typeface="Arial" panose="020B0604020202020204" pitchFamily="34" charset="0"/>
                <a:cs typeface="Arial" panose="020B0604020202020204" pitchFamily="34" charset="0"/>
              </a:rPr>
              <a:t>Unified Memory</a:t>
            </a:r>
            <a:r>
              <a:rPr lang="en-US" sz="1400" b="0" i="0" dirty="0">
                <a:solidFill>
                  <a:srgbClr val="D1D5DB"/>
                </a:solidFill>
                <a:effectLst/>
                <a:latin typeface="Arial" panose="020B0604020202020204" pitchFamily="34" charset="0"/>
                <a:cs typeface="Arial" panose="020B0604020202020204" pitchFamily="34" charset="0"/>
              </a:rPr>
              <a:t>: A single memory space for both CPU and GPU, which simplifies memory management and enables faster data transfer.</a:t>
            </a:r>
          </a:p>
          <a:p>
            <a:pPr marL="285750" indent="-285750" algn="just">
              <a:buFont typeface="Arial" panose="020B0604020202020204" pitchFamily="34" charset="0"/>
              <a:buChar char="•"/>
            </a:pPr>
            <a:r>
              <a:rPr lang="en-US" sz="1400" b="1" i="0" dirty="0">
                <a:solidFill>
                  <a:srgbClr val="D1D5DB"/>
                </a:solidFill>
                <a:effectLst/>
                <a:latin typeface="Arial" panose="020B0604020202020204" pitchFamily="34" charset="0"/>
                <a:cs typeface="Arial" panose="020B0604020202020204" pitchFamily="34" charset="0"/>
              </a:rPr>
              <a:t>Parallel Processing: </a:t>
            </a:r>
            <a:r>
              <a:rPr lang="en-US" sz="1400" b="0" i="0" dirty="0">
                <a:solidFill>
                  <a:srgbClr val="D1D5DB"/>
                </a:solidFill>
                <a:effectLst/>
                <a:latin typeface="Arial" panose="020B0604020202020204" pitchFamily="34" charset="0"/>
                <a:cs typeface="Arial" panose="020B0604020202020204" pitchFamily="34" charset="0"/>
              </a:rPr>
              <a:t>GPUs are designed to process many tasks simultaneously, allowing for significantly faster computation times than CPUs.</a:t>
            </a:r>
          </a:p>
          <a:p>
            <a:pPr marL="285750" indent="-285750" algn="just">
              <a:buFont typeface="Arial" panose="020B0604020202020204" pitchFamily="34" charset="0"/>
              <a:buChar char="•"/>
            </a:pPr>
            <a:r>
              <a:rPr lang="en-US" sz="1400" b="1" i="0" dirty="0">
                <a:solidFill>
                  <a:srgbClr val="D1D5DB"/>
                </a:solidFill>
                <a:effectLst/>
                <a:latin typeface="Arial" panose="020B0604020202020204" pitchFamily="34" charset="0"/>
                <a:cs typeface="Arial" panose="020B0604020202020204" pitchFamily="34" charset="0"/>
              </a:rPr>
              <a:t>CUDA C/C++: </a:t>
            </a:r>
            <a:r>
              <a:rPr lang="en-US" sz="1400" b="0" i="0" dirty="0">
                <a:solidFill>
                  <a:srgbClr val="D1D5DB"/>
                </a:solidFill>
                <a:effectLst/>
                <a:latin typeface="Arial" panose="020B0604020202020204" pitchFamily="34" charset="0"/>
                <a:cs typeface="Arial" panose="020B0604020202020204" pitchFamily="34" charset="0"/>
              </a:rPr>
              <a:t>A programming language based on C/C++ that allows developers to write code for the GPU using familiar syntax.</a:t>
            </a:r>
          </a:p>
          <a:p>
            <a:pPr marL="285750" indent="-285750" algn="just">
              <a:buFont typeface="Arial" panose="020B0604020202020204" pitchFamily="34" charset="0"/>
              <a:buChar char="•"/>
            </a:pPr>
            <a:r>
              <a:rPr lang="en-US" sz="1400" b="1" i="0" dirty="0">
                <a:solidFill>
                  <a:srgbClr val="D1D5DB"/>
                </a:solidFill>
                <a:effectLst/>
                <a:latin typeface="Arial" panose="020B0604020202020204" pitchFamily="34" charset="0"/>
                <a:cs typeface="Arial" panose="020B0604020202020204" pitchFamily="34" charset="0"/>
              </a:rPr>
              <a:t>Libraries and Tools: </a:t>
            </a:r>
            <a:r>
              <a:rPr lang="en-US" sz="1400" b="0" i="0" dirty="0">
                <a:solidFill>
                  <a:srgbClr val="D1D5DB"/>
                </a:solidFill>
                <a:effectLst/>
                <a:latin typeface="Arial" panose="020B0604020202020204" pitchFamily="34" charset="0"/>
                <a:cs typeface="Arial" panose="020B0604020202020204" pitchFamily="34" charset="0"/>
              </a:rPr>
              <a:t>CUDA comes with a wide range of libraries and tools, including </a:t>
            </a:r>
            <a:r>
              <a:rPr lang="en-US" sz="1400" b="0" i="0" dirty="0" err="1">
                <a:solidFill>
                  <a:srgbClr val="D1D5DB"/>
                </a:solidFill>
                <a:effectLst/>
                <a:latin typeface="Arial" panose="020B0604020202020204" pitchFamily="34" charset="0"/>
                <a:cs typeface="Arial" panose="020B0604020202020204" pitchFamily="34" charset="0"/>
              </a:rPr>
              <a:t>cuBLAS</a:t>
            </a:r>
            <a:r>
              <a:rPr lang="en-US" sz="1400" b="0" i="0" dirty="0">
                <a:solidFill>
                  <a:srgbClr val="D1D5DB"/>
                </a:solidFill>
                <a:effectLst/>
                <a:latin typeface="Arial" panose="020B0604020202020204" pitchFamily="34" charset="0"/>
                <a:cs typeface="Arial" panose="020B0604020202020204" pitchFamily="34" charset="0"/>
              </a:rPr>
              <a:t> for linear algebra operations, </a:t>
            </a:r>
            <a:r>
              <a:rPr lang="en-US" sz="1400" b="0" i="0" dirty="0" err="1">
                <a:solidFill>
                  <a:srgbClr val="D1D5DB"/>
                </a:solidFill>
                <a:effectLst/>
                <a:latin typeface="Arial" panose="020B0604020202020204" pitchFamily="34" charset="0"/>
                <a:cs typeface="Arial" panose="020B0604020202020204" pitchFamily="34" charset="0"/>
              </a:rPr>
              <a:t>cuDNN</a:t>
            </a:r>
            <a:r>
              <a:rPr lang="en-US" sz="1400" b="0" i="0" dirty="0">
                <a:solidFill>
                  <a:srgbClr val="D1D5DB"/>
                </a:solidFill>
                <a:effectLst/>
                <a:latin typeface="Arial" panose="020B0604020202020204" pitchFamily="34" charset="0"/>
                <a:cs typeface="Arial" panose="020B0604020202020204" pitchFamily="34" charset="0"/>
              </a:rPr>
              <a:t> for deep neural network training, and </a:t>
            </a:r>
            <a:r>
              <a:rPr lang="en-US" sz="1400" b="0" i="0" dirty="0" err="1">
                <a:solidFill>
                  <a:srgbClr val="D1D5DB"/>
                </a:solidFill>
                <a:effectLst/>
                <a:latin typeface="Arial" panose="020B0604020202020204" pitchFamily="34" charset="0"/>
                <a:cs typeface="Arial" panose="020B0604020202020204" pitchFamily="34" charset="0"/>
              </a:rPr>
              <a:t>nvprof</a:t>
            </a:r>
            <a:r>
              <a:rPr lang="en-US" sz="1400" b="0" i="0" dirty="0">
                <a:solidFill>
                  <a:srgbClr val="D1D5DB"/>
                </a:solidFill>
                <a:effectLst/>
                <a:latin typeface="Arial" panose="020B0604020202020204" pitchFamily="34" charset="0"/>
                <a:cs typeface="Arial" panose="020B0604020202020204" pitchFamily="34" charset="0"/>
              </a:rPr>
              <a:t> for profiling and debugging.</a:t>
            </a:r>
          </a:p>
          <a:p>
            <a:pPr marL="285750" indent="-285750" algn="just">
              <a:buFont typeface="Arial" panose="020B0604020202020204" pitchFamily="34" charset="0"/>
              <a:buChar char="•"/>
            </a:pPr>
            <a:endParaRPr lang="en-US" sz="1400" b="0" i="0" dirty="0">
              <a:solidFill>
                <a:srgbClr val="D1D5DB"/>
              </a:solidFill>
              <a:effectLst/>
              <a:latin typeface="Arial" panose="020B0604020202020204" pitchFamily="34" charset="0"/>
              <a:cs typeface="Arial" panose="020B0604020202020204" pitchFamily="34" charset="0"/>
            </a:endParaRPr>
          </a:p>
          <a:p>
            <a:pPr algn="just"/>
            <a:r>
              <a:rPr lang="en-US" sz="1400" b="0" i="0" dirty="0">
                <a:solidFill>
                  <a:srgbClr val="D1D5DB"/>
                </a:solidFill>
                <a:effectLst/>
                <a:latin typeface="Arial" panose="020B0604020202020204" pitchFamily="34" charset="0"/>
                <a:cs typeface="Arial" panose="020B0604020202020204" pitchFamily="34" charset="0"/>
              </a:rPr>
              <a:t>Overall, CUDA provides a powerful platform for developers to take advantage of the massive parallel processing capabilities of GPUs and achieve significant performance gains for their applications.</a:t>
            </a:r>
          </a:p>
          <a:p>
            <a:endParaRPr lang="en-US" sz="1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180797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2"/>
          <p:cNvSpPr txBox="1"/>
          <p:nvPr/>
        </p:nvSpPr>
        <p:spPr>
          <a:xfrm>
            <a:off x="207475" y="170000"/>
            <a:ext cx="8782800" cy="1354500"/>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1200"/>
              </a:spcBef>
              <a:spcAft>
                <a:spcPts val="0"/>
              </a:spcAft>
              <a:buClr>
                <a:srgbClr val="000000"/>
              </a:buClr>
              <a:buSzTx/>
              <a:buFont typeface="Arial"/>
              <a:buNone/>
              <a:tabLst/>
              <a:defRPr/>
            </a:pPr>
            <a:r>
              <a:rPr kumimoji="0" lang="en" sz="1400" b="1" i="1" u="none" strike="noStrike" kern="0" cap="none" spc="0" normalizeH="0" baseline="0" noProof="0">
                <a:ln>
                  <a:noFill/>
                </a:ln>
                <a:solidFill>
                  <a:srgbClr val="000000"/>
                </a:solidFill>
                <a:effectLst/>
                <a:uLnTx/>
                <a:uFillTx/>
                <a:latin typeface="Times New Roman"/>
                <a:ea typeface="Times New Roman"/>
                <a:cs typeface="Times New Roman"/>
                <a:sym typeface="Times New Roman"/>
              </a:rPr>
              <a:t>CPU VS GPU COMPARATIVE ANALYSIS:</a:t>
            </a:r>
            <a:endParaRPr kumimoji="0" sz="1400" b="1" i="1"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457200" marR="0" lvl="0" indent="-317500" algn="just" defTabSz="914400" rtl="0" eaLnBrk="1" fontAlgn="auto" latinLnBrk="0" hangingPunct="1">
              <a:lnSpc>
                <a:spcPct val="100000"/>
              </a:lnSpc>
              <a:spcBef>
                <a:spcPts val="1200"/>
              </a:spcBef>
              <a:spcAft>
                <a:spcPts val="0"/>
              </a:spcAft>
              <a:buClr>
                <a:srgbClr val="000000"/>
              </a:buClr>
              <a:buSzPts val="1400"/>
              <a:buFont typeface="Times New Roman"/>
              <a:buChar char="●"/>
              <a:tabLst/>
              <a:defRPr/>
            </a:pPr>
            <a:r>
              <a:rPr kumimoji="0" lang="en"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CPU time consumption for training a batch of images (1 EPOCH 95 images) took a maximum of 131 sec i.e., 1sec/image on average.</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120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Roboto"/>
              <a:ea typeface="Roboto"/>
              <a:cs typeface="Roboto"/>
              <a:sym typeface="Roboto"/>
            </a:endParaRPr>
          </a:p>
        </p:txBody>
      </p:sp>
      <p:pic>
        <p:nvPicPr>
          <p:cNvPr id="186" name="Google Shape;186;p32"/>
          <p:cNvPicPr preferRelativeResize="0"/>
          <p:nvPr/>
        </p:nvPicPr>
        <p:blipFill>
          <a:blip r:embed="rId3">
            <a:alphaModFix/>
          </a:blip>
          <a:stretch>
            <a:fillRect/>
          </a:stretch>
        </p:blipFill>
        <p:spPr>
          <a:xfrm>
            <a:off x="762750" y="1290320"/>
            <a:ext cx="7720849" cy="369825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3"/>
          <p:cNvSpPr txBox="1"/>
          <p:nvPr/>
        </p:nvSpPr>
        <p:spPr>
          <a:xfrm>
            <a:off x="207475" y="170000"/>
            <a:ext cx="8782800" cy="1200600"/>
          </a:xfrm>
          <a:prstGeom prst="rect">
            <a:avLst/>
          </a:prstGeom>
          <a:noFill/>
          <a:ln>
            <a:noFill/>
          </a:ln>
        </p:spPr>
        <p:txBody>
          <a:bodyPr spcFirstLastPara="1" wrap="square" lIns="91425" tIns="91425" rIns="91425" bIns="91425" anchor="t" anchorCtr="0">
            <a:spAutoFit/>
          </a:bodyPr>
          <a:lstStyle/>
          <a:p>
            <a:pPr marL="457200" marR="0" lvl="0" indent="-317500" algn="just" defTabSz="914400" rtl="0" eaLnBrk="1" fontAlgn="auto" latinLnBrk="0" hangingPunct="1">
              <a:lnSpc>
                <a:spcPct val="150000"/>
              </a:lnSpc>
              <a:spcBef>
                <a:spcPts val="1200"/>
              </a:spcBef>
              <a:spcAft>
                <a:spcPts val="0"/>
              </a:spcAft>
              <a:buClr>
                <a:srgbClr val="000000"/>
              </a:buClr>
              <a:buSzPts val="1400"/>
              <a:buFont typeface="Times New Roman"/>
              <a:buChar char="●"/>
              <a:tabLst/>
              <a:defRPr/>
            </a:pPr>
            <a:r>
              <a:rPr kumimoji="0" lang="en"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rPr>
              <a:t>GPU time consumption for training a batch of images (1 EPOCH 95 images) took a maximum of 41 sec i.e., 420 millisecond/image on average.</a:t>
            </a:r>
            <a:endParaRPr kumimoji="0" sz="1400" b="0" i="0" u="none" strike="noStrike" kern="0" cap="none" spc="0" normalizeH="0" baseline="0" noProof="0">
              <a:ln>
                <a:noFill/>
              </a:ln>
              <a:solidFill>
                <a:srgbClr val="000000"/>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120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Roboto"/>
              <a:ea typeface="Roboto"/>
              <a:cs typeface="Roboto"/>
              <a:sym typeface="Roboto"/>
            </a:endParaRPr>
          </a:p>
        </p:txBody>
      </p:sp>
      <p:pic>
        <p:nvPicPr>
          <p:cNvPr id="192" name="Google Shape;192;p33"/>
          <p:cNvPicPr preferRelativeResize="0"/>
          <p:nvPr/>
        </p:nvPicPr>
        <p:blipFill>
          <a:blip r:embed="rId3">
            <a:alphaModFix/>
          </a:blip>
          <a:stretch>
            <a:fillRect/>
          </a:stretch>
        </p:blipFill>
        <p:spPr>
          <a:xfrm>
            <a:off x="1015000" y="1158240"/>
            <a:ext cx="6869160" cy="3371510"/>
          </a:xfrm>
          <a:prstGeom prst="rect">
            <a:avLst/>
          </a:prstGeom>
          <a:noFill/>
          <a:ln>
            <a:noFill/>
          </a:ln>
        </p:spPr>
      </p:pic>
      <p:sp>
        <p:nvSpPr>
          <p:cNvPr id="193" name="Google Shape;193;p33"/>
          <p:cNvSpPr txBox="1"/>
          <p:nvPr/>
        </p:nvSpPr>
        <p:spPr>
          <a:xfrm>
            <a:off x="207475" y="4529750"/>
            <a:ext cx="8575200" cy="877200"/>
          </a:xfrm>
          <a:prstGeom prst="rect">
            <a:avLst/>
          </a:prstGeom>
          <a:noFill/>
          <a:ln>
            <a:noFill/>
          </a:ln>
        </p:spPr>
        <p:txBody>
          <a:bodyPr spcFirstLastPara="1" wrap="square" lIns="91425" tIns="91425" rIns="91425" bIns="91425" anchor="t" anchorCtr="0">
            <a:spAutoFit/>
          </a:bodyPr>
          <a:lstStyle/>
          <a:p>
            <a:pPr marL="457200" marR="0" lvl="0" indent="-317500" algn="just" defTabSz="914400" rtl="0" eaLnBrk="1" fontAlgn="auto" latinLnBrk="0" hangingPunct="1">
              <a:lnSpc>
                <a:spcPct val="150000"/>
              </a:lnSpc>
              <a:spcBef>
                <a:spcPts val="1200"/>
              </a:spcBef>
              <a:spcAft>
                <a:spcPts val="0"/>
              </a:spcAft>
              <a:buClr>
                <a:srgbClr val="000000"/>
              </a:buClr>
              <a:buSzPts val="1400"/>
              <a:buFont typeface="Times New Roman"/>
              <a:buChar char="●"/>
              <a:tabLst/>
              <a:defRPr/>
            </a:pPr>
            <a:r>
              <a:rPr kumimoji="0" lang="en"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rPr>
              <a:t>Hence, we observe a 320% increase in average time consumption.</a:t>
            </a:r>
            <a:endParaRPr kumimoji="0" sz="1400" b="0" i="0" u="none" strike="noStrike" kern="0" cap="none" spc="0" normalizeH="0" baseline="0" noProof="0" dirty="0">
              <a:ln>
                <a:noFill/>
              </a:ln>
              <a:solidFill>
                <a:srgbClr val="000000"/>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120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7672F-0DF8-7086-563E-04F11150EE20}"/>
              </a:ext>
            </a:extLst>
          </p:cNvPr>
          <p:cNvSpPr>
            <a:spLocks noGrp="1"/>
          </p:cNvSpPr>
          <p:nvPr>
            <p:ph type="title"/>
          </p:nvPr>
        </p:nvSpPr>
        <p:spPr/>
        <p:txBody>
          <a:bodyPr/>
          <a:lstStyle/>
          <a:p>
            <a:r>
              <a:rPr lang="en-US" dirty="0"/>
              <a:t>Enhancements from Reference:</a:t>
            </a:r>
          </a:p>
        </p:txBody>
      </p:sp>
      <p:sp>
        <p:nvSpPr>
          <p:cNvPr id="3" name="Text Placeholder 2">
            <a:extLst>
              <a:ext uri="{FF2B5EF4-FFF2-40B4-BE49-F238E27FC236}">
                <a16:creationId xmlns:a16="http://schemas.microsoft.com/office/drawing/2014/main" id="{D71481A2-FB2B-6171-F75C-A80952C7CFA9}"/>
              </a:ext>
            </a:extLst>
          </p:cNvPr>
          <p:cNvSpPr>
            <a:spLocks noGrp="1"/>
          </p:cNvSpPr>
          <p:nvPr>
            <p:ph type="body" idx="1"/>
          </p:nvPr>
        </p:nvSpPr>
        <p:spPr>
          <a:xfrm>
            <a:off x="985950" y="1417427"/>
            <a:ext cx="7172100" cy="3039900"/>
          </a:xfrm>
        </p:spPr>
        <p:txBody>
          <a:bodyPr/>
          <a:lstStyle/>
          <a:p>
            <a:pPr algn="just"/>
            <a:r>
              <a:rPr lang="en-US" sz="1400" dirty="0"/>
              <a:t>The reference paper's performance is dependent on the video source's frame rate, whereas our implementation can handle varying frame rates of multiple input sources.</a:t>
            </a:r>
          </a:p>
          <a:p>
            <a:pPr algn="just"/>
            <a:endParaRPr lang="en-US" sz="1400" dirty="0"/>
          </a:p>
          <a:p>
            <a:pPr algn="just"/>
            <a:r>
              <a:rPr lang="en-US" sz="1400" dirty="0"/>
              <a:t>The reference paper executed the model on the CPU, whereas our implementation utilizes the GPU-accelerated CUDA architecture.</a:t>
            </a:r>
          </a:p>
          <a:p>
            <a:pPr algn="just"/>
            <a:endParaRPr lang="en-US" sz="1400" dirty="0"/>
          </a:p>
          <a:p>
            <a:pPr algn="just"/>
            <a:r>
              <a:rPr lang="en-US" sz="1400" dirty="0"/>
              <a:t>The reference paper employed the model on a restricted number of subjects, whereas our model accommodates a maximum of 10 subjects.</a:t>
            </a:r>
          </a:p>
          <a:p>
            <a:pPr marL="155575" indent="0" algn="just">
              <a:buNone/>
            </a:pPr>
            <a:endParaRPr lang="en-US" sz="1400" dirty="0"/>
          </a:p>
          <a:p>
            <a:pPr algn="just"/>
            <a:r>
              <a:rPr lang="en-US" sz="1400" dirty="0"/>
              <a:t>The reference paper demonstrates inaccurate detection on low-resolution video sources, while our implementation accommodates a diverse range of resolutions and formats.</a:t>
            </a:r>
          </a:p>
          <a:p>
            <a:endParaRPr lang="en-US" dirty="0"/>
          </a:p>
          <a:p>
            <a:endParaRPr lang="en-US" dirty="0"/>
          </a:p>
          <a:p>
            <a:endParaRPr lang="en-US" dirty="0"/>
          </a:p>
          <a:p>
            <a:endParaRPr lang="en-US" dirty="0"/>
          </a:p>
          <a:p>
            <a:endParaRPr lang="en-US" dirty="0"/>
          </a:p>
        </p:txBody>
      </p:sp>
      <p:cxnSp>
        <p:nvCxnSpPr>
          <p:cNvPr id="4" name="Google Shape;172;p39">
            <a:extLst>
              <a:ext uri="{FF2B5EF4-FFF2-40B4-BE49-F238E27FC236}">
                <a16:creationId xmlns:a16="http://schemas.microsoft.com/office/drawing/2014/main" id="{A23BCC8D-5BF2-11FD-D6DC-F2E869B8D131}"/>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4660593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C97EA-FDEE-9497-6506-3814C99A9D81}"/>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1FF1C3F1-75DD-B795-6122-3940516103F3}"/>
              </a:ext>
            </a:extLst>
          </p:cNvPr>
          <p:cNvSpPr>
            <a:spLocks noGrp="1"/>
          </p:cNvSpPr>
          <p:nvPr>
            <p:ph type="body" idx="1"/>
          </p:nvPr>
        </p:nvSpPr>
        <p:spPr/>
        <p:txBody>
          <a:bodyPr/>
          <a:lstStyle/>
          <a:p>
            <a:pPr marL="228600" marR="0" indent="-228600" algn="just">
              <a:lnSpc>
                <a:spcPts val="1200"/>
              </a:lnSpc>
              <a:spcBef>
                <a:spcPts val="0"/>
              </a:spcBef>
              <a:spcAft>
                <a:spcPts val="0"/>
              </a:spcAft>
              <a:tabLst>
                <a:tab pos="127000" algn="l"/>
              </a:tabLst>
            </a:pPr>
            <a:r>
              <a:rPr lang="en-US" sz="1200" u="sng" dirty="0">
                <a:solidFill>
                  <a:srgbClr val="0000FF"/>
                </a:solidFill>
                <a:effectLst/>
                <a:latin typeface="Times New Roman" panose="02020603050405020304" pitchFamily="18" charset="0"/>
                <a:ea typeface="Times New Roman" panose="02020603050405020304" pitchFamily="18" charset="0"/>
                <a:hlinkClick r:id="rId2"/>
              </a:rPr>
              <a:t>[1]</a:t>
            </a:r>
            <a:r>
              <a:rPr lang="en-US" sz="1200" dirty="0">
                <a:effectLst/>
                <a:latin typeface="Times New Roman" panose="02020603050405020304" pitchFamily="18" charset="0"/>
                <a:ea typeface="Times New Roman" panose="02020603050405020304" pitchFamily="18" charset="0"/>
              </a:rPr>
              <a:t> </a:t>
            </a:r>
            <a:r>
              <a:rPr lang="en-US" sz="1200" u="sng" dirty="0" err="1">
                <a:solidFill>
                  <a:srgbClr val="0000FF"/>
                </a:solidFill>
                <a:effectLst/>
                <a:latin typeface="Times New Roman" panose="02020603050405020304" pitchFamily="18" charset="0"/>
                <a:ea typeface="Times New Roman" panose="02020603050405020304" pitchFamily="18" charset="0"/>
                <a:hlinkClick r:id="rId2"/>
              </a:rPr>
              <a:t>Bosheng</a:t>
            </a:r>
            <a:r>
              <a:rPr lang="en-US" sz="1200" u="sng" dirty="0">
                <a:solidFill>
                  <a:srgbClr val="0000FF"/>
                </a:solidFill>
                <a:effectLst/>
                <a:latin typeface="Times New Roman" panose="02020603050405020304" pitchFamily="18" charset="0"/>
                <a:ea typeface="Times New Roman" panose="02020603050405020304" pitchFamily="18" charset="0"/>
                <a:hlinkClick r:id="rId2"/>
              </a:rPr>
              <a:t> Qin, </a:t>
            </a:r>
            <a:r>
              <a:rPr lang="en-US" sz="1200" u="sng" dirty="0" err="1">
                <a:solidFill>
                  <a:srgbClr val="0000FF"/>
                </a:solidFill>
                <a:effectLst/>
                <a:latin typeface="Times New Roman" panose="02020603050405020304" pitchFamily="18" charset="0"/>
                <a:ea typeface="Times New Roman" panose="02020603050405020304" pitchFamily="18" charset="0"/>
                <a:hlinkClick r:id="rId2"/>
              </a:rPr>
              <a:t>Dongxiao</a:t>
            </a:r>
            <a:r>
              <a:rPr lang="en-US" sz="1200" u="sng" dirty="0">
                <a:solidFill>
                  <a:srgbClr val="0000FF"/>
                </a:solidFill>
                <a:effectLst/>
                <a:latin typeface="Times New Roman" panose="02020603050405020304" pitchFamily="18" charset="0"/>
                <a:ea typeface="Times New Roman" panose="02020603050405020304" pitchFamily="18" charset="0"/>
                <a:hlinkClick r:id="rId2"/>
              </a:rPr>
              <a:t> LI, “Identifying Facemask-Wearing Condition Using Image Super-Resolution with Classification Network to Prevent COVID-19” College of Information Science and Electronic Engineering, Zhejiang University, Hangzhou 310058, China.</a:t>
            </a:r>
            <a:endParaRPr lang="en-US" sz="1200" dirty="0">
              <a:effectLst/>
              <a:latin typeface="Times New Roman" panose="02020603050405020304" pitchFamily="18" charset="0"/>
              <a:ea typeface="Times New Roman" panose="02020603050405020304" pitchFamily="18" charset="0"/>
            </a:endParaRPr>
          </a:p>
          <a:p>
            <a:pPr marL="0" marR="0" indent="0" algn="just">
              <a:lnSpc>
                <a:spcPts val="1200"/>
              </a:lnSpc>
              <a:spcBef>
                <a:spcPts val="0"/>
              </a:spcBef>
              <a:spcAft>
                <a:spcPts val="0"/>
              </a:spcAft>
              <a:buNone/>
              <a:tabLst>
                <a:tab pos="127000" algn="l"/>
              </a:tabLst>
            </a:pPr>
            <a:r>
              <a:rPr lang="en-US" sz="1200" dirty="0">
                <a:effectLst/>
                <a:latin typeface="Times New Roman" panose="02020603050405020304" pitchFamily="18" charset="0"/>
                <a:ea typeface="Times New Roman" panose="02020603050405020304" pitchFamily="18" charset="0"/>
              </a:rPr>
              <a:t> </a:t>
            </a:r>
          </a:p>
          <a:p>
            <a:pPr marL="228600" marR="0" indent="-228600" algn="just">
              <a:lnSpc>
                <a:spcPts val="1200"/>
              </a:lnSpc>
              <a:spcBef>
                <a:spcPts val="0"/>
              </a:spcBef>
              <a:spcAft>
                <a:spcPts val="0"/>
              </a:spcAft>
              <a:tabLst>
                <a:tab pos="127000" algn="l"/>
              </a:tabLst>
            </a:pPr>
            <a:r>
              <a:rPr lang="en-US" sz="1200" u="sng" dirty="0">
                <a:solidFill>
                  <a:srgbClr val="0000FF"/>
                </a:solidFill>
                <a:effectLst/>
                <a:latin typeface="Times New Roman" panose="02020603050405020304" pitchFamily="18" charset="0"/>
                <a:ea typeface="Times New Roman" panose="02020603050405020304" pitchFamily="18" charset="0"/>
                <a:hlinkClick r:id="rId3"/>
              </a:rPr>
              <a:t>[2]</a:t>
            </a:r>
            <a:r>
              <a:rPr lang="en-US" sz="1200" u="sng" dirty="0">
                <a:solidFill>
                  <a:srgbClr val="0000FF"/>
                </a:solidFill>
                <a:latin typeface="Times New Roman" panose="02020603050405020304" pitchFamily="18" charset="0"/>
                <a:ea typeface="Times New Roman" panose="02020603050405020304" pitchFamily="18" charset="0"/>
                <a:hlinkClick r:id="rId3"/>
              </a:rPr>
              <a:t> </a:t>
            </a:r>
            <a:r>
              <a:rPr lang="en-US" sz="1200" u="sng" dirty="0">
                <a:solidFill>
                  <a:srgbClr val="0000FF"/>
                </a:solidFill>
                <a:effectLst/>
                <a:latin typeface="Times New Roman" panose="02020603050405020304" pitchFamily="18" charset="0"/>
                <a:ea typeface="Times New Roman" panose="02020603050405020304" pitchFamily="18" charset="0"/>
                <a:hlinkClick r:id="rId3"/>
              </a:rPr>
              <a:t>Jong-</a:t>
            </a:r>
            <a:r>
              <a:rPr lang="en-US" sz="1200" u="sng" dirty="0" err="1">
                <a:solidFill>
                  <a:srgbClr val="0000FF"/>
                </a:solidFill>
                <a:effectLst/>
                <a:latin typeface="Times New Roman" panose="02020603050405020304" pitchFamily="18" charset="0"/>
                <a:ea typeface="Times New Roman" panose="02020603050405020304" pitchFamily="18" charset="0"/>
                <a:hlinkClick r:id="rId3"/>
              </a:rPr>
              <a:t>Hoon</a:t>
            </a:r>
            <a:r>
              <a:rPr lang="en-US" sz="1200" u="sng" dirty="0">
                <a:solidFill>
                  <a:srgbClr val="0000FF"/>
                </a:solidFill>
                <a:effectLst/>
                <a:latin typeface="Times New Roman" panose="02020603050405020304" pitchFamily="18" charset="0"/>
                <a:ea typeface="Times New Roman" panose="02020603050405020304" pitchFamily="18" charset="0"/>
                <a:hlinkClick r:id="rId3"/>
              </a:rPr>
              <a:t> Kim, Mohammad </a:t>
            </a:r>
            <a:r>
              <a:rPr lang="en-US" sz="1200" u="sng" dirty="0" err="1">
                <a:solidFill>
                  <a:srgbClr val="0000FF"/>
                </a:solidFill>
                <a:effectLst/>
                <a:latin typeface="Times New Roman" panose="02020603050405020304" pitchFamily="18" charset="0"/>
                <a:ea typeface="Times New Roman" panose="02020603050405020304" pitchFamily="18" charset="0"/>
                <a:hlinkClick r:id="rId3"/>
              </a:rPr>
              <a:t>Marufur</a:t>
            </a:r>
            <a:r>
              <a:rPr lang="en-US" sz="1200" u="sng" dirty="0">
                <a:solidFill>
                  <a:srgbClr val="0000FF"/>
                </a:solidFill>
                <a:effectLst/>
                <a:latin typeface="Times New Roman" panose="02020603050405020304" pitchFamily="18" charset="0"/>
                <a:ea typeface="Times New Roman" panose="02020603050405020304" pitchFamily="18" charset="0"/>
                <a:hlinkClick r:id="rId3"/>
              </a:rPr>
              <a:t> Rahman, MD. </a:t>
            </a:r>
            <a:r>
              <a:rPr lang="en-US" sz="1200" u="sng" dirty="0" err="1">
                <a:solidFill>
                  <a:srgbClr val="0000FF"/>
                </a:solidFill>
                <a:effectLst/>
                <a:latin typeface="Times New Roman" panose="02020603050405020304" pitchFamily="18" charset="0"/>
                <a:ea typeface="Times New Roman" panose="02020603050405020304" pitchFamily="18" charset="0"/>
                <a:hlinkClick r:id="rId3"/>
              </a:rPr>
              <a:t>Motaleb</a:t>
            </a:r>
            <a:r>
              <a:rPr lang="en-US" sz="1200" u="sng" dirty="0">
                <a:solidFill>
                  <a:srgbClr val="0000FF"/>
                </a:solidFill>
                <a:effectLst/>
                <a:latin typeface="Times New Roman" panose="02020603050405020304" pitchFamily="18" charset="0"/>
                <a:ea typeface="Times New Roman" panose="02020603050405020304" pitchFamily="18" charset="0"/>
                <a:hlinkClick r:id="rId3"/>
              </a:rPr>
              <a:t> </a:t>
            </a:r>
            <a:r>
              <a:rPr lang="en-US" sz="1200" u="sng" dirty="0" err="1">
                <a:solidFill>
                  <a:srgbClr val="0000FF"/>
                </a:solidFill>
                <a:effectLst/>
                <a:latin typeface="Times New Roman" panose="02020603050405020304" pitchFamily="18" charset="0"/>
                <a:ea typeface="Times New Roman" panose="02020603050405020304" pitchFamily="18" charset="0"/>
                <a:hlinkClick r:id="rId3"/>
              </a:rPr>
              <a:t>Hossen</a:t>
            </a:r>
            <a:r>
              <a:rPr lang="en-US" sz="1200" u="sng" dirty="0">
                <a:solidFill>
                  <a:srgbClr val="0000FF"/>
                </a:solidFill>
                <a:effectLst/>
                <a:latin typeface="Times New Roman" panose="02020603050405020304" pitchFamily="18" charset="0"/>
                <a:ea typeface="Times New Roman" panose="02020603050405020304" pitchFamily="18" charset="0"/>
                <a:hlinkClick r:id="rId3"/>
              </a:rPr>
              <a:t> Manik, Md. </a:t>
            </a:r>
            <a:r>
              <a:rPr lang="en-US" sz="1200" u="sng" dirty="0" err="1">
                <a:solidFill>
                  <a:srgbClr val="0000FF"/>
                </a:solidFill>
                <a:effectLst/>
                <a:latin typeface="Times New Roman" panose="02020603050405020304" pitchFamily="18" charset="0"/>
                <a:ea typeface="Times New Roman" panose="02020603050405020304" pitchFamily="18" charset="0"/>
                <a:hlinkClick r:id="rId3"/>
              </a:rPr>
              <a:t>Milon</a:t>
            </a:r>
            <a:r>
              <a:rPr lang="en-US" sz="1200" u="sng" dirty="0">
                <a:solidFill>
                  <a:srgbClr val="0000FF"/>
                </a:solidFill>
                <a:effectLst/>
                <a:latin typeface="Times New Roman" panose="02020603050405020304" pitchFamily="18" charset="0"/>
                <a:ea typeface="Times New Roman" panose="02020603050405020304" pitchFamily="18" charset="0"/>
                <a:hlinkClick r:id="rId3"/>
              </a:rPr>
              <a:t> Islam, Saifuddin Mahmud, “An Automated System to Limit COVID-19 Using Facial Mask Detection in Smart City Network” Conference: 2020 IEEE International IOT, Electronics and Mechatronics Conference (IEMTRONICS)At: Vancouver, BC, Canada.</a:t>
            </a:r>
            <a:endParaRPr lang="en-US" sz="1200" dirty="0">
              <a:effectLst/>
              <a:latin typeface="Times New Roman" panose="02020603050405020304" pitchFamily="18" charset="0"/>
              <a:ea typeface="Times New Roman" panose="02020603050405020304" pitchFamily="18" charset="0"/>
            </a:endParaRPr>
          </a:p>
          <a:p>
            <a:pPr marL="0" marR="0" indent="0" algn="just">
              <a:lnSpc>
                <a:spcPts val="1200"/>
              </a:lnSpc>
              <a:spcBef>
                <a:spcPts val="0"/>
              </a:spcBef>
              <a:spcAft>
                <a:spcPts val="0"/>
              </a:spcAft>
              <a:buNone/>
              <a:tabLst>
                <a:tab pos="127000" algn="l"/>
              </a:tabLst>
            </a:pPr>
            <a:r>
              <a:rPr lang="en-US" sz="1200" dirty="0">
                <a:effectLst/>
                <a:latin typeface="Times New Roman" panose="02020603050405020304" pitchFamily="18" charset="0"/>
                <a:ea typeface="Times New Roman" panose="02020603050405020304" pitchFamily="18" charset="0"/>
              </a:rPr>
              <a:t> </a:t>
            </a:r>
          </a:p>
          <a:p>
            <a:pPr marL="228600" marR="0" indent="-228600" algn="just">
              <a:lnSpc>
                <a:spcPts val="1200"/>
              </a:lnSpc>
              <a:spcBef>
                <a:spcPts val="0"/>
              </a:spcBef>
              <a:spcAft>
                <a:spcPts val="0"/>
              </a:spcAft>
              <a:tabLst>
                <a:tab pos="127000" algn="l"/>
              </a:tabLst>
            </a:pPr>
            <a:r>
              <a:rPr lang="en-US" sz="1200" u="sng" dirty="0">
                <a:solidFill>
                  <a:srgbClr val="0000FF"/>
                </a:solidFill>
                <a:effectLst/>
                <a:latin typeface="Times New Roman" panose="02020603050405020304" pitchFamily="18" charset="0"/>
                <a:ea typeface="Times New Roman" panose="02020603050405020304" pitchFamily="18" charset="0"/>
                <a:hlinkClick r:id="rId4"/>
              </a:rPr>
              <a:t>[3]</a:t>
            </a:r>
            <a:r>
              <a:rPr lang="en-US" sz="1200" u="sng" dirty="0">
                <a:solidFill>
                  <a:srgbClr val="0000FF"/>
                </a:solidFill>
                <a:latin typeface="Times New Roman" panose="02020603050405020304" pitchFamily="18" charset="0"/>
                <a:ea typeface="Times New Roman" panose="02020603050405020304" pitchFamily="18" charset="0"/>
                <a:hlinkClick r:id="rId4"/>
              </a:rPr>
              <a:t> </a:t>
            </a:r>
            <a:r>
              <a:rPr lang="en-US" sz="1200" u="sng" dirty="0" err="1">
                <a:solidFill>
                  <a:srgbClr val="0000FF"/>
                </a:solidFill>
                <a:effectLst/>
                <a:latin typeface="Times New Roman" panose="02020603050405020304" pitchFamily="18" charset="0"/>
                <a:ea typeface="Times New Roman" panose="02020603050405020304" pitchFamily="18" charset="0"/>
                <a:hlinkClick r:id="rId4"/>
              </a:rPr>
              <a:t>Mouna</a:t>
            </a:r>
            <a:r>
              <a:rPr lang="en-US" sz="1200" u="sng" dirty="0">
                <a:solidFill>
                  <a:srgbClr val="0000FF"/>
                </a:solidFill>
                <a:effectLst/>
                <a:latin typeface="Times New Roman" panose="02020603050405020304" pitchFamily="18" charset="0"/>
                <a:ea typeface="Times New Roman" panose="02020603050405020304" pitchFamily="18" charset="0"/>
                <a:hlinkClick r:id="rId4"/>
              </a:rPr>
              <a:t> Aﬁf1, Yahia Said, Mohamed </a:t>
            </a:r>
            <a:r>
              <a:rPr lang="en-US" sz="1200" u="sng" dirty="0" err="1">
                <a:solidFill>
                  <a:srgbClr val="0000FF"/>
                </a:solidFill>
                <a:effectLst/>
                <a:latin typeface="Times New Roman" panose="02020603050405020304" pitchFamily="18" charset="0"/>
                <a:ea typeface="Times New Roman" panose="02020603050405020304" pitchFamily="18" charset="0"/>
                <a:hlinkClick r:id="rId4"/>
              </a:rPr>
              <a:t>Atri</a:t>
            </a:r>
            <a:r>
              <a:rPr lang="en-US" sz="1200" u="sng" dirty="0">
                <a:solidFill>
                  <a:srgbClr val="0000FF"/>
                </a:solidFill>
                <a:effectLst/>
                <a:latin typeface="Times New Roman" panose="02020603050405020304" pitchFamily="18" charset="0"/>
                <a:ea typeface="Times New Roman" panose="02020603050405020304" pitchFamily="18" charset="0"/>
                <a:hlinkClick r:id="rId4"/>
              </a:rPr>
              <a:t>, “Computer vision algorithms acceleration using graphic </a:t>
            </a:r>
            <a:r>
              <a:rPr lang="en-US" sz="1200" u="sng" dirty="0" err="1">
                <a:solidFill>
                  <a:srgbClr val="0000FF"/>
                </a:solidFill>
                <a:effectLst/>
                <a:latin typeface="Times New Roman" panose="02020603050405020304" pitchFamily="18" charset="0"/>
                <a:ea typeface="Times New Roman" panose="02020603050405020304" pitchFamily="18" charset="0"/>
                <a:hlinkClick r:id="rId4"/>
              </a:rPr>
              <a:t>processorsNVIDIA</a:t>
            </a:r>
            <a:r>
              <a:rPr lang="en-US" sz="1200" u="sng" dirty="0">
                <a:solidFill>
                  <a:srgbClr val="0000FF"/>
                </a:solidFill>
                <a:effectLst/>
                <a:latin typeface="Times New Roman" panose="02020603050405020304" pitchFamily="18" charset="0"/>
                <a:ea typeface="Times New Roman" panose="02020603050405020304" pitchFamily="18" charset="0"/>
                <a:hlinkClick r:id="rId4"/>
              </a:rPr>
              <a:t> CUDA” Electrical Engineering Department, College of </a:t>
            </a:r>
            <a:r>
              <a:rPr lang="en-US" sz="1200" u="sng" dirty="0" err="1">
                <a:solidFill>
                  <a:srgbClr val="0000FF"/>
                </a:solidFill>
                <a:effectLst/>
                <a:latin typeface="Times New Roman" panose="02020603050405020304" pitchFamily="18" charset="0"/>
                <a:ea typeface="Times New Roman" panose="02020603050405020304" pitchFamily="18" charset="0"/>
                <a:hlinkClick r:id="rId4"/>
              </a:rPr>
              <a:t>Engineering,Northern</a:t>
            </a:r>
            <a:r>
              <a:rPr lang="en-US" sz="1200" u="sng" dirty="0">
                <a:solidFill>
                  <a:srgbClr val="0000FF"/>
                </a:solidFill>
                <a:effectLst/>
                <a:latin typeface="Times New Roman" panose="02020603050405020304" pitchFamily="18" charset="0"/>
                <a:ea typeface="Times New Roman" panose="02020603050405020304" pitchFamily="18" charset="0"/>
                <a:hlinkClick r:id="rId4"/>
              </a:rPr>
              <a:t> Border University, Arar, Saudi Arabi.</a:t>
            </a:r>
            <a:endParaRPr lang="en-US" sz="1200" u="sng" dirty="0">
              <a:solidFill>
                <a:srgbClr val="0000FF"/>
              </a:solidFill>
              <a:latin typeface="Times New Roman" panose="02020603050405020304" pitchFamily="18" charset="0"/>
              <a:ea typeface="Times New Roman" panose="02020603050405020304" pitchFamily="18" charset="0"/>
            </a:endParaRPr>
          </a:p>
          <a:p>
            <a:pPr marL="0" marR="0" indent="0" algn="just">
              <a:lnSpc>
                <a:spcPts val="1200"/>
              </a:lnSpc>
              <a:spcBef>
                <a:spcPts val="0"/>
              </a:spcBef>
              <a:spcAft>
                <a:spcPts val="0"/>
              </a:spcAft>
              <a:buNone/>
              <a:tabLst>
                <a:tab pos="127000" algn="l"/>
              </a:tabLst>
            </a:pPr>
            <a:endParaRPr lang="en-US" sz="1200" dirty="0">
              <a:effectLst/>
              <a:latin typeface="Times New Roman" panose="02020603050405020304" pitchFamily="18" charset="0"/>
              <a:ea typeface="Times New Roman" panose="02020603050405020304" pitchFamily="18" charset="0"/>
            </a:endParaRPr>
          </a:p>
          <a:p>
            <a:pPr marL="228600" marR="0" indent="-228600" algn="just">
              <a:lnSpc>
                <a:spcPts val="1200"/>
              </a:lnSpc>
              <a:spcBef>
                <a:spcPts val="0"/>
              </a:spcBef>
              <a:spcAft>
                <a:spcPts val="0"/>
              </a:spcAft>
              <a:tabLst>
                <a:tab pos="127000" algn="l"/>
              </a:tabLst>
            </a:pPr>
            <a:r>
              <a:rPr lang="en-US" sz="1200" u="sng" dirty="0">
                <a:solidFill>
                  <a:srgbClr val="0000FF"/>
                </a:solidFill>
                <a:effectLst/>
                <a:latin typeface="Times New Roman" panose="02020603050405020304" pitchFamily="18" charset="0"/>
                <a:ea typeface="Times New Roman" panose="02020603050405020304" pitchFamily="18" charset="0"/>
                <a:hlinkClick r:id="rId5"/>
              </a:rPr>
              <a:t>[4]</a:t>
            </a:r>
            <a:r>
              <a:rPr lang="en-US" sz="1200" u="sng" dirty="0">
                <a:solidFill>
                  <a:srgbClr val="0000FF"/>
                </a:solidFill>
                <a:latin typeface="Times New Roman" panose="02020603050405020304" pitchFamily="18" charset="0"/>
                <a:ea typeface="Times New Roman" panose="02020603050405020304" pitchFamily="18" charset="0"/>
                <a:hlinkClick r:id="rId5"/>
              </a:rPr>
              <a:t> </a:t>
            </a:r>
            <a:r>
              <a:rPr lang="en-US" sz="1200" u="sng" dirty="0">
                <a:solidFill>
                  <a:srgbClr val="0000FF"/>
                </a:solidFill>
                <a:effectLst/>
                <a:latin typeface="Times New Roman" panose="02020603050405020304" pitchFamily="18" charset="0"/>
                <a:ea typeface="Times New Roman" panose="02020603050405020304" pitchFamily="18" charset="0"/>
                <a:hlinkClick r:id="rId5"/>
              </a:rPr>
              <a:t>M. S. Ejaz, M. R. Islam, M. </a:t>
            </a:r>
            <a:r>
              <a:rPr lang="en-US" sz="1200" u="sng" dirty="0" err="1">
                <a:solidFill>
                  <a:srgbClr val="0000FF"/>
                </a:solidFill>
                <a:effectLst/>
                <a:latin typeface="Times New Roman" panose="02020603050405020304" pitchFamily="18" charset="0"/>
                <a:ea typeface="Times New Roman" panose="02020603050405020304" pitchFamily="18" charset="0"/>
                <a:hlinkClick r:id="rId5"/>
              </a:rPr>
              <a:t>Sifatullah</a:t>
            </a:r>
            <a:r>
              <a:rPr lang="en-US" sz="1200" u="sng" dirty="0">
                <a:solidFill>
                  <a:srgbClr val="0000FF"/>
                </a:solidFill>
                <a:effectLst/>
                <a:latin typeface="Times New Roman" panose="02020603050405020304" pitchFamily="18" charset="0"/>
                <a:ea typeface="Times New Roman" panose="02020603050405020304" pitchFamily="18" charset="0"/>
                <a:hlinkClick r:id="rId5"/>
              </a:rPr>
              <a:t>, A. </a:t>
            </a:r>
            <a:r>
              <a:rPr lang="en-US" sz="1200" u="sng" dirty="0" err="1">
                <a:solidFill>
                  <a:srgbClr val="0000FF"/>
                </a:solidFill>
                <a:effectLst/>
                <a:latin typeface="Times New Roman" panose="02020603050405020304" pitchFamily="18" charset="0"/>
                <a:ea typeface="Times New Roman" panose="02020603050405020304" pitchFamily="18" charset="0"/>
                <a:hlinkClick r:id="rId5"/>
              </a:rPr>
              <a:t>Sarker</a:t>
            </a:r>
            <a:r>
              <a:rPr lang="en-US" sz="1200" u="sng" dirty="0">
                <a:solidFill>
                  <a:srgbClr val="0000FF"/>
                </a:solidFill>
                <a:effectLst/>
                <a:latin typeface="Times New Roman" panose="02020603050405020304" pitchFamily="18" charset="0"/>
                <a:ea typeface="Times New Roman" panose="02020603050405020304" pitchFamily="18" charset="0"/>
                <a:hlinkClick r:id="rId5"/>
              </a:rPr>
              <a:t>, “Implementation of Principal Component Analysis on Masked and Non-masked Face Recognition” Conference: 2019 1st International Conference on Advances in Science, Engineering and Robotics Technology (ICASERT).</a:t>
            </a:r>
            <a:endParaRPr lang="en-US" sz="1200" dirty="0">
              <a:effectLst/>
              <a:latin typeface="Times New Roman" panose="02020603050405020304" pitchFamily="18" charset="0"/>
              <a:ea typeface="Times New Roman" panose="02020603050405020304" pitchFamily="18" charset="0"/>
            </a:endParaRPr>
          </a:p>
          <a:p>
            <a:pPr marL="0" marR="0" indent="0" algn="just">
              <a:lnSpc>
                <a:spcPts val="1200"/>
              </a:lnSpc>
              <a:spcBef>
                <a:spcPts val="0"/>
              </a:spcBef>
              <a:spcAft>
                <a:spcPts val="0"/>
              </a:spcAft>
              <a:buNone/>
              <a:tabLst>
                <a:tab pos="127000" algn="l"/>
              </a:tabLst>
            </a:pPr>
            <a:r>
              <a:rPr lang="en-US" sz="1200" dirty="0">
                <a:effectLst/>
                <a:latin typeface="Times New Roman" panose="02020603050405020304" pitchFamily="18" charset="0"/>
                <a:ea typeface="Times New Roman" panose="02020603050405020304" pitchFamily="18" charset="0"/>
              </a:rPr>
              <a:t> </a:t>
            </a:r>
          </a:p>
          <a:p>
            <a:pPr marL="228600" marR="0" indent="-228600" algn="just">
              <a:lnSpc>
                <a:spcPts val="1200"/>
              </a:lnSpc>
              <a:spcBef>
                <a:spcPts val="0"/>
              </a:spcBef>
              <a:spcAft>
                <a:spcPts val="0"/>
              </a:spcAft>
              <a:tabLst>
                <a:tab pos="127000" algn="l"/>
              </a:tabLst>
            </a:pPr>
            <a:r>
              <a:rPr lang="en-US" sz="1200" u="sng" dirty="0">
                <a:solidFill>
                  <a:srgbClr val="0000FF"/>
                </a:solidFill>
                <a:effectLst/>
                <a:latin typeface="Times New Roman" panose="02020603050405020304" pitchFamily="18" charset="0"/>
                <a:ea typeface="Times New Roman" panose="02020603050405020304" pitchFamily="18" charset="0"/>
                <a:hlinkClick r:id="rId6"/>
              </a:rPr>
              <a:t>[5]</a:t>
            </a:r>
            <a:r>
              <a:rPr lang="en-US" sz="1200" u="sng" dirty="0">
                <a:solidFill>
                  <a:srgbClr val="0000FF"/>
                </a:solidFill>
                <a:latin typeface="Times New Roman" panose="02020603050405020304" pitchFamily="18" charset="0"/>
                <a:ea typeface="Times New Roman" panose="02020603050405020304" pitchFamily="18" charset="0"/>
                <a:hlinkClick r:id="rId6"/>
              </a:rPr>
              <a:t> </a:t>
            </a:r>
            <a:r>
              <a:rPr lang="en-US" sz="1200" u="sng" dirty="0">
                <a:solidFill>
                  <a:srgbClr val="0000FF"/>
                </a:solidFill>
                <a:effectLst/>
                <a:latin typeface="Times New Roman" panose="02020603050405020304" pitchFamily="18" charset="0"/>
                <a:ea typeface="Times New Roman" panose="02020603050405020304" pitchFamily="18" charset="0"/>
                <a:hlinkClick r:id="rId6"/>
              </a:rPr>
              <a:t>Mamdouh M. Gomaa, Mahmoud M. </a:t>
            </a:r>
            <a:r>
              <a:rPr lang="en-US" sz="1200" u="sng" dirty="0" err="1">
                <a:solidFill>
                  <a:srgbClr val="0000FF"/>
                </a:solidFill>
                <a:effectLst/>
                <a:latin typeface="Times New Roman" panose="02020603050405020304" pitchFamily="18" charset="0"/>
                <a:ea typeface="Times New Roman" panose="02020603050405020304" pitchFamily="18" charset="0"/>
                <a:hlinkClick r:id="rId6"/>
              </a:rPr>
              <a:t>Elsherif</a:t>
            </a:r>
            <a:r>
              <a:rPr lang="en-US" sz="1200" u="sng" dirty="0">
                <a:solidFill>
                  <a:srgbClr val="0000FF"/>
                </a:solidFill>
                <a:effectLst/>
                <a:latin typeface="Times New Roman" panose="02020603050405020304" pitchFamily="18" charset="0"/>
                <a:ea typeface="Times New Roman" panose="02020603050405020304" pitchFamily="18" charset="0"/>
                <a:hlinkClick r:id="rId6"/>
              </a:rPr>
              <a:t>, Alaa </a:t>
            </a:r>
            <a:r>
              <a:rPr lang="en-US" sz="1200" u="sng" dirty="0" err="1">
                <a:solidFill>
                  <a:srgbClr val="0000FF"/>
                </a:solidFill>
                <a:effectLst/>
                <a:latin typeface="Times New Roman" panose="02020603050405020304" pitchFamily="18" charset="0"/>
                <a:ea typeface="Times New Roman" panose="02020603050405020304" pitchFamily="18" charset="0"/>
                <a:hlinkClick r:id="rId6"/>
              </a:rPr>
              <a:t>Elnashar</a:t>
            </a:r>
            <a:r>
              <a:rPr lang="en-US" sz="1200" u="sng" dirty="0">
                <a:solidFill>
                  <a:srgbClr val="0000FF"/>
                </a:solidFill>
                <a:effectLst/>
                <a:latin typeface="Times New Roman" panose="02020603050405020304" pitchFamily="18" charset="0"/>
                <a:ea typeface="Times New Roman" panose="02020603050405020304" pitchFamily="18" charset="0"/>
                <a:hlinkClick r:id="rId6"/>
              </a:rPr>
              <a:t>, Alaa M. </a:t>
            </a:r>
            <a:r>
              <a:rPr lang="en-US" sz="1200" u="sng" dirty="0" err="1">
                <a:solidFill>
                  <a:srgbClr val="0000FF"/>
                </a:solidFill>
                <a:effectLst/>
                <a:latin typeface="Times New Roman" panose="02020603050405020304" pitchFamily="18" charset="0"/>
                <a:ea typeface="Times New Roman" panose="02020603050405020304" pitchFamily="18" charset="0"/>
                <a:hlinkClick r:id="rId6"/>
              </a:rPr>
              <a:t>Zaki</a:t>
            </a:r>
            <a:r>
              <a:rPr lang="en-US" sz="1200" u="sng" dirty="0">
                <a:solidFill>
                  <a:srgbClr val="0000FF"/>
                </a:solidFill>
                <a:effectLst/>
                <a:latin typeface="Times New Roman" panose="02020603050405020304" pitchFamily="18" charset="0"/>
                <a:ea typeface="Times New Roman" panose="02020603050405020304" pitchFamily="18" charset="0"/>
                <a:hlinkClick r:id="rId6"/>
              </a:rPr>
              <a:t>, “Face Mask Detection Model Using Convolutional Neural Network” University in Minya, Egypt.</a:t>
            </a:r>
            <a:endParaRPr lang="en-US" sz="1200" dirty="0">
              <a:effectLst/>
              <a:latin typeface="Times New Roman" panose="02020603050405020304" pitchFamily="18" charset="0"/>
              <a:ea typeface="Times New Roman" panose="02020603050405020304" pitchFamily="18" charset="0"/>
            </a:endParaRPr>
          </a:p>
          <a:p>
            <a:pPr marL="228600" marR="0" indent="-228600" algn="just">
              <a:lnSpc>
                <a:spcPts val="1200"/>
              </a:lnSpc>
              <a:spcBef>
                <a:spcPts val="0"/>
              </a:spcBef>
              <a:spcAft>
                <a:spcPts val="0"/>
              </a:spcAft>
              <a:tabLst>
                <a:tab pos="127000" algn="l"/>
              </a:tabLst>
            </a:pPr>
            <a:endParaRPr lang="en-US" dirty="0"/>
          </a:p>
        </p:txBody>
      </p:sp>
    </p:spTree>
    <p:extLst>
      <p:ext uri="{BB962C8B-B14F-4D97-AF65-F5344CB8AC3E}">
        <p14:creationId xmlns:p14="http://schemas.microsoft.com/office/powerpoint/2010/main" val="597333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DATA</a:t>
            </a:r>
            <a:endParaRPr dirty="0"/>
          </a:p>
        </p:txBody>
      </p:sp>
      <p:sp>
        <p:nvSpPr>
          <p:cNvPr id="171" name="Google Shape;171;p39"/>
          <p:cNvSpPr txBox="1">
            <a:spLocks noGrp="1"/>
          </p:cNvSpPr>
          <p:nvPr>
            <p:ph type="body" idx="1"/>
          </p:nvPr>
        </p:nvSpPr>
        <p:spPr>
          <a:xfrm>
            <a:off x="985950" y="1119644"/>
            <a:ext cx="7172100" cy="345245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400" dirty="0"/>
              <a:t>We acquired the dataset from </a:t>
            </a:r>
            <a:r>
              <a:rPr kumimoji="0" lang="en" sz="1800" b="0" i="0" u="none" strike="noStrike" kern="0" cap="none" spc="0" normalizeH="0" baseline="0" noProof="0" dirty="0">
                <a:ln>
                  <a:noFill/>
                </a:ln>
                <a:solidFill>
                  <a:srgbClr val="FFAB40"/>
                </a:solidFill>
                <a:effectLst/>
                <a:uLnTx/>
                <a:uFillTx/>
                <a:latin typeface="Montserrat ExtraBold"/>
                <a:sym typeface="Montserrat ExtraBold"/>
              </a:rPr>
              <a:t>Kaggle</a:t>
            </a:r>
            <a:r>
              <a:rPr lang="en-US" sz="1400" b="1" dirty="0"/>
              <a:t>, </a:t>
            </a:r>
            <a:r>
              <a:rPr lang="en-US" sz="1400" dirty="0"/>
              <a:t>All the images with the face mask (~6K) are scrapped from google search and all the images without the face mask are preprocessed from the CelebFace dataset created by ASHISH JANGRA </a:t>
            </a:r>
          </a:p>
          <a:p>
            <a:pPr marL="0" lvl="0" indent="0" algn="just" rtl="0">
              <a:spcBef>
                <a:spcPts val="0"/>
              </a:spcBef>
              <a:spcAft>
                <a:spcPts val="0"/>
              </a:spcAft>
              <a:buNone/>
            </a:pPr>
            <a:endParaRPr lang="en-US" sz="1400" dirty="0"/>
          </a:p>
          <a:p>
            <a:pPr marL="0" lvl="0" indent="0" algn="just" rtl="0">
              <a:spcBef>
                <a:spcPts val="0"/>
              </a:spcBef>
              <a:spcAft>
                <a:spcPts val="0"/>
              </a:spcAft>
              <a:buNone/>
            </a:pPr>
            <a:r>
              <a:rPr lang="en-US" sz="1400" dirty="0"/>
              <a:t>To increase the model's precision, the dataset includes a diverse spectrum of racial and ethnic groups. The above dataset consists  of  almost 12K images which are almost 328.92MB in size.</a:t>
            </a:r>
          </a:p>
          <a:p>
            <a:pPr marL="0" lvl="0" indent="0" algn="just" rtl="0">
              <a:spcBef>
                <a:spcPts val="0"/>
              </a:spcBef>
              <a:spcAft>
                <a:spcPts val="0"/>
              </a:spcAft>
              <a:buNone/>
            </a:pPr>
            <a:endParaRPr lang="en-US" sz="1400" dirty="0"/>
          </a:p>
          <a:p>
            <a:pPr marL="0" indent="0" algn="just">
              <a:buNone/>
            </a:pPr>
            <a:r>
              <a:rPr lang="en-US" sz="1400" dirty="0"/>
              <a:t>(</a:t>
            </a:r>
            <a:r>
              <a:rPr lang="en-US" sz="1400" dirty="0">
                <a:hlinkClick r:id="rId3"/>
              </a:rPr>
              <a:t>https://www.kaggle.com/datasets/ashishjangra27/face-mask-12k-images-dataset</a:t>
            </a:r>
            <a:r>
              <a:rPr lang="en-US" sz="1400" dirty="0"/>
              <a:t>)</a:t>
            </a:r>
          </a:p>
          <a:p>
            <a:pPr marL="0" lvl="0" indent="0" algn="just" rtl="0">
              <a:spcBef>
                <a:spcPts val="0"/>
              </a:spcBef>
              <a:spcAft>
                <a:spcPts val="0"/>
              </a:spcAft>
              <a:buNone/>
            </a:pPr>
            <a:endParaRPr sz="1400"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3477343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C97EA-FDEE-9497-6506-3814C99A9D81}"/>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1FF1C3F1-75DD-B795-6122-3940516103F3}"/>
              </a:ext>
            </a:extLst>
          </p:cNvPr>
          <p:cNvSpPr>
            <a:spLocks noGrp="1"/>
          </p:cNvSpPr>
          <p:nvPr>
            <p:ph type="body" idx="1"/>
          </p:nvPr>
        </p:nvSpPr>
        <p:spPr/>
        <p:txBody>
          <a:bodyPr/>
          <a:lstStyle/>
          <a:p>
            <a:pPr marL="228600" marR="0" indent="-228600" algn="l">
              <a:lnSpc>
                <a:spcPts val="1200"/>
              </a:lnSpc>
              <a:spcBef>
                <a:spcPts val="0"/>
              </a:spcBef>
              <a:spcAft>
                <a:spcPts val="0"/>
              </a:spcAft>
              <a:tabLst>
                <a:tab pos="127000" algn="l"/>
              </a:tabLst>
            </a:pPr>
            <a:r>
              <a:rPr lang="en-US" sz="1200" u="sng" dirty="0">
                <a:solidFill>
                  <a:srgbClr val="0000FF"/>
                </a:solidFill>
                <a:effectLst/>
                <a:latin typeface="Times New Roman" panose="02020603050405020304" pitchFamily="18" charset="0"/>
                <a:ea typeface="Times New Roman" panose="02020603050405020304" pitchFamily="18" charset="0"/>
                <a:hlinkClick r:id="rId2"/>
              </a:rPr>
              <a:t>[6]</a:t>
            </a:r>
            <a:r>
              <a:rPr lang="en-US" sz="1200" dirty="0">
                <a:effectLst/>
                <a:latin typeface="Times New Roman" panose="02020603050405020304" pitchFamily="18" charset="0"/>
                <a:ea typeface="Times New Roman" panose="02020603050405020304" pitchFamily="18" charset="0"/>
              </a:rPr>
              <a:t>  </a:t>
            </a:r>
            <a:r>
              <a:rPr lang="en-US" sz="1200" u="sng" dirty="0">
                <a:solidFill>
                  <a:srgbClr val="0000FF"/>
                </a:solidFill>
                <a:effectLst/>
                <a:latin typeface="Times New Roman" panose="02020603050405020304" pitchFamily="18" charset="0"/>
                <a:ea typeface="Times New Roman" panose="02020603050405020304" pitchFamily="18" charset="0"/>
                <a:hlinkClick r:id="rId2"/>
              </a:rPr>
              <a:t>COVID-19: Face Mask Detector with OpenCV, </a:t>
            </a:r>
            <a:r>
              <a:rPr lang="en-US" sz="1200" u="sng" dirty="0" err="1">
                <a:solidFill>
                  <a:srgbClr val="0000FF"/>
                </a:solidFill>
                <a:effectLst/>
                <a:latin typeface="Times New Roman" panose="02020603050405020304" pitchFamily="18" charset="0"/>
                <a:ea typeface="Times New Roman" panose="02020603050405020304" pitchFamily="18" charset="0"/>
                <a:hlinkClick r:id="rId2"/>
              </a:rPr>
              <a:t>Keras</a:t>
            </a:r>
            <a:r>
              <a:rPr lang="en-US" sz="1200" u="sng" dirty="0">
                <a:solidFill>
                  <a:srgbClr val="0000FF"/>
                </a:solidFill>
                <a:effectLst/>
                <a:latin typeface="Times New Roman" panose="02020603050405020304" pitchFamily="18" charset="0"/>
                <a:ea typeface="Times New Roman" panose="02020603050405020304" pitchFamily="18" charset="0"/>
                <a:hlinkClick r:id="rId2"/>
              </a:rPr>
              <a:t>/TensorFlow, and Deep Learning </a:t>
            </a:r>
            <a:r>
              <a:rPr lang="en-US" sz="1200" u="sng" dirty="0">
                <a:solidFill>
                  <a:srgbClr val="0000FF"/>
                </a:solidFill>
                <a:effectLst/>
                <a:latin typeface="Times New Roman" panose="02020603050405020304" pitchFamily="18" charset="0"/>
                <a:ea typeface="Times New Roman" panose="02020603050405020304" pitchFamily="18" charset="0"/>
                <a:hlinkClick r:id="rId3"/>
              </a:rPr>
              <a:t>–</a:t>
            </a:r>
            <a:r>
              <a:rPr lang="en-US" sz="1200" u="sng" dirty="0">
                <a:solidFill>
                  <a:srgbClr val="0000FF"/>
                </a:solidFill>
                <a:effectLst/>
                <a:latin typeface="Times New Roman" panose="02020603050405020304" pitchFamily="18" charset="0"/>
                <a:ea typeface="Times New Roman" panose="02020603050405020304" pitchFamily="18" charset="0"/>
                <a:hlinkClick r:id="rId2"/>
              </a:rPr>
              <a:t> </a:t>
            </a:r>
            <a:r>
              <a:rPr lang="en-US" sz="1200" u="sng" dirty="0" err="1">
                <a:solidFill>
                  <a:srgbClr val="0000FF"/>
                </a:solidFill>
                <a:effectLst/>
                <a:latin typeface="Times New Roman" panose="02020603050405020304" pitchFamily="18" charset="0"/>
                <a:ea typeface="Times New Roman" panose="02020603050405020304" pitchFamily="18" charset="0"/>
                <a:hlinkClick r:id="rId2"/>
              </a:rPr>
              <a:t>PyImageSearch</a:t>
            </a:r>
            <a:endParaRPr lang="en-US" sz="1200" dirty="0">
              <a:latin typeface="Times New Roman" panose="02020603050405020304" pitchFamily="18" charset="0"/>
              <a:ea typeface="Times New Roman" panose="02020603050405020304" pitchFamily="18" charset="0"/>
            </a:endParaRPr>
          </a:p>
          <a:p>
            <a:pPr marL="228600" marR="0" indent="-228600" algn="l">
              <a:lnSpc>
                <a:spcPts val="1200"/>
              </a:lnSpc>
              <a:spcBef>
                <a:spcPts val="0"/>
              </a:spcBef>
              <a:spcAft>
                <a:spcPts val="0"/>
              </a:spcAft>
              <a:tabLst>
                <a:tab pos="127000" algn="l"/>
              </a:tabLst>
            </a:pPr>
            <a:endParaRPr lang="en-US" sz="1200" u="sng" dirty="0">
              <a:solidFill>
                <a:srgbClr val="0000FF"/>
              </a:solidFill>
              <a:effectLst/>
              <a:latin typeface="Times New Roman" panose="02020603050405020304" pitchFamily="18" charset="0"/>
              <a:ea typeface="Times New Roman" panose="02020603050405020304" pitchFamily="18" charset="0"/>
              <a:hlinkClick r:id="rId3"/>
            </a:endParaRPr>
          </a:p>
          <a:p>
            <a:pPr marL="228600" marR="0" indent="-228600" algn="l">
              <a:lnSpc>
                <a:spcPts val="1200"/>
              </a:lnSpc>
              <a:spcBef>
                <a:spcPts val="0"/>
              </a:spcBef>
              <a:spcAft>
                <a:spcPts val="0"/>
              </a:spcAft>
              <a:tabLst>
                <a:tab pos="127000" algn="l"/>
              </a:tabLst>
            </a:pPr>
            <a:r>
              <a:rPr lang="en-US" sz="1200" u="sng" dirty="0">
                <a:solidFill>
                  <a:srgbClr val="0000FF"/>
                </a:solidFill>
                <a:effectLst/>
                <a:latin typeface="Times New Roman" panose="02020603050405020304" pitchFamily="18" charset="0"/>
                <a:ea typeface="Times New Roman" panose="02020603050405020304" pitchFamily="18" charset="0"/>
                <a:hlinkClick r:id="rId3"/>
              </a:rPr>
              <a:t>[7]</a:t>
            </a:r>
            <a:r>
              <a:rPr lang="en-US" sz="1200" dirty="0">
                <a:effectLst/>
                <a:latin typeface="Times New Roman" panose="02020603050405020304" pitchFamily="18" charset="0"/>
                <a:ea typeface="Times New Roman" panose="02020603050405020304" pitchFamily="18" charset="0"/>
              </a:rPr>
              <a:t> </a:t>
            </a:r>
            <a:r>
              <a:rPr lang="en-US" sz="1200" u="sng" dirty="0">
                <a:solidFill>
                  <a:srgbClr val="0000FF"/>
                </a:solidFill>
                <a:effectLst/>
                <a:latin typeface="Times New Roman" panose="02020603050405020304" pitchFamily="18" charset="0"/>
                <a:ea typeface="Times New Roman" panose="02020603050405020304" pitchFamily="18" charset="0"/>
                <a:hlinkClick r:id="rId3"/>
              </a:rPr>
              <a:t>https://www.kaggle.com/code/tilasousa/face-mask-detection-using-keras-cnn</a:t>
            </a:r>
            <a:endParaRPr lang="en-US" sz="1200" u="sng" dirty="0">
              <a:solidFill>
                <a:srgbClr val="0000FF"/>
              </a:solidFill>
              <a:latin typeface="Times New Roman" panose="02020603050405020304" pitchFamily="18" charset="0"/>
              <a:ea typeface="Times New Roman" panose="02020603050405020304" pitchFamily="18" charset="0"/>
            </a:endParaRPr>
          </a:p>
          <a:p>
            <a:pPr marL="228600" marR="0" indent="-228600" algn="l">
              <a:lnSpc>
                <a:spcPts val="1200"/>
              </a:lnSpc>
              <a:spcBef>
                <a:spcPts val="0"/>
              </a:spcBef>
              <a:spcAft>
                <a:spcPts val="0"/>
              </a:spcAft>
              <a:tabLst>
                <a:tab pos="127000" algn="l"/>
              </a:tabLst>
            </a:pPr>
            <a:endParaRPr lang="en-US" sz="1200" u="sng" dirty="0">
              <a:solidFill>
                <a:srgbClr val="0000FF"/>
              </a:solidFill>
              <a:effectLst/>
              <a:latin typeface="Times New Roman" panose="02020603050405020304" pitchFamily="18" charset="0"/>
              <a:ea typeface="Times New Roman" panose="02020603050405020304" pitchFamily="18" charset="0"/>
              <a:hlinkClick r:id="rId4"/>
            </a:endParaRPr>
          </a:p>
          <a:p>
            <a:pPr marL="228600" marR="0" indent="-228600" algn="l">
              <a:lnSpc>
                <a:spcPts val="1200"/>
              </a:lnSpc>
              <a:spcBef>
                <a:spcPts val="0"/>
              </a:spcBef>
              <a:spcAft>
                <a:spcPts val="0"/>
              </a:spcAft>
              <a:tabLst>
                <a:tab pos="127000" algn="l"/>
              </a:tabLst>
            </a:pPr>
            <a:r>
              <a:rPr lang="en-US" sz="1200" u="sng" dirty="0">
                <a:solidFill>
                  <a:srgbClr val="0000FF"/>
                </a:solidFill>
                <a:effectLst/>
                <a:latin typeface="Times New Roman" panose="02020603050405020304" pitchFamily="18" charset="0"/>
                <a:ea typeface="Times New Roman" panose="02020603050405020304" pitchFamily="18" charset="0"/>
                <a:hlinkClick r:id="rId4"/>
              </a:rPr>
              <a:t>[8]</a:t>
            </a:r>
            <a:r>
              <a:rPr lang="en-US" sz="1200" dirty="0">
                <a:effectLst/>
                <a:latin typeface="Times New Roman" panose="02020603050405020304" pitchFamily="18" charset="0"/>
                <a:ea typeface="Times New Roman" panose="02020603050405020304" pitchFamily="18" charset="0"/>
              </a:rPr>
              <a:t> </a:t>
            </a:r>
            <a:r>
              <a:rPr lang="en-US" sz="1200" u="sng" dirty="0">
                <a:solidFill>
                  <a:srgbClr val="0000FF"/>
                </a:solidFill>
                <a:effectLst/>
                <a:latin typeface="Times New Roman" panose="02020603050405020304" pitchFamily="18" charset="0"/>
                <a:ea typeface="Times New Roman" panose="02020603050405020304" pitchFamily="18" charset="0"/>
                <a:hlinkClick r:id="rId4"/>
              </a:rPr>
              <a:t>https://www.kaggle.com/code/chinmayaudupa/face-mask-detection-using-cnn-and-deep-learning</a:t>
            </a:r>
            <a:endParaRPr lang="en-US" sz="1200" dirty="0">
              <a:effectLst/>
              <a:latin typeface="Times New Roman" panose="02020603050405020304" pitchFamily="18" charset="0"/>
              <a:ea typeface="Times New Roman" panose="02020603050405020304" pitchFamily="18" charset="0"/>
            </a:endParaRPr>
          </a:p>
          <a:p>
            <a:pPr marL="228600" marR="0" indent="-228600" algn="just">
              <a:lnSpc>
                <a:spcPts val="1200"/>
              </a:lnSpc>
              <a:spcBef>
                <a:spcPts val="0"/>
              </a:spcBef>
              <a:spcAft>
                <a:spcPts val="0"/>
              </a:spcAft>
              <a:tabLst>
                <a:tab pos="127000" algn="l"/>
              </a:tabLst>
            </a:pPr>
            <a:endParaRPr lang="en-US" dirty="0"/>
          </a:p>
        </p:txBody>
      </p:sp>
    </p:spTree>
    <p:extLst>
      <p:ext uri="{BB962C8B-B14F-4D97-AF65-F5344CB8AC3E}">
        <p14:creationId xmlns:p14="http://schemas.microsoft.com/office/powerpoint/2010/main" val="7481902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1172256" y="2292458"/>
            <a:ext cx="6799487" cy="55858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endParaRPr dirty="0"/>
          </a:p>
        </p:txBody>
      </p:sp>
      <p:cxnSp>
        <p:nvCxnSpPr>
          <p:cNvPr id="172" name="Google Shape;172;p39"/>
          <p:cNvCxnSpPr/>
          <p:nvPr/>
        </p:nvCxnSpPr>
        <p:spPr>
          <a:xfrm>
            <a:off x="3276348" y="2771366"/>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867148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14022"/>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DATASETS</a:t>
            </a:r>
            <a:endParaRPr dirty="0"/>
          </a:p>
        </p:txBody>
      </p:sp>
      <p:sp>
        <p:nvSpPr>
          <p:cNvPr id="171" name="Google Shape;171;p39"/>
          <p:cNvSpPr txBox="1">
            <a:spLocks noGrp="1"/>
          </p:cNvSpPr>
          <p:nvPr>
            <p:ph type="body" idx="1"/>
          </p:nvPr>
        </p:nvSpPr>
        <p:spPr>
          <a:xfrm>
            <a:off x="985950" y="1119644"/>
            <a:ext cx="7219550" cy="3452450"/>
          </a:xfrm>
          <a:prstGeom prst="rect">
            <a:avLst/>
          </a:prstGeom>
        </p:spPr>
        <p:txBody>
          <a:bodyPr spcFirstLastPara="1" wrap="square" lIns="91425" tIns="91425" rIns="91425" bIns="91425" anchor="t" anchorCtr="0">
            <a:noAutofit/>
          </a:bodyPr>
          <a:lstStyle/>
          <a:p>
            <a:pPr marL="0" indent="0" algn="just">
              <a:buNone/>
            </a:pPr>
            <a:r>
              <a:rPr lang="en-US" sz="1400" dirty="0"/>
              <a:t> </a:t>
            </a:r>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descr="A picture containing graphical user interface&#10;&#10;Description automatically generated">
            <a:extLst>
              <a:ext uri="{FF2B5EF4-FFF2-40B4-BE49-F238E27FC236}">
                <a16:creationId xmlns:a16="http://schemas.microsoft.com/office/drawing/2014/main" id="{A590DCB9-79E0-493D-3E33-5170EB33EACD}"/>
              </a:ext>
            </a:extLst>
          </p:cNvPr>
          <p:cNvPicPr>
            <a:picLocks noChangeAspect="1"/>
          </p:cNvPicPr>
          <p:nvPr/>
        </p:nvPicPr>
        <p:blipFill>
          <a:blip r:embed="rId3"/>
          <a:stretch>
            <a:fillRect/>
          </a:stretch>
        </p:blipFill>
        <p:spPr>
          <a:xfrm>
            <a:off x="270069" y="1404572"/>
            <a:ext cx="3067864" cy="2882593"/>
          </a:xfrm>
          <a:prstGeom prst="rect">
            <a:avLst/>
          </a:prstGeom>
        </p:spPr>
      </p:pic>
      <p:sp>
        <p:nvSpPr>
          <p:cNvPr id="4" name="Google Shape;171;p39">
            <a:extLst>
              <a:ext uri="{FF2B5EF4-FFF2-40B4-BE49-F238E27FC236}">
                <a16:creationId xmlns:a16="http://schemas.microsoft.com/office/drawing/2014/main" id="{8E4F351C-2753-BDE5-314B-4B46731C1756}"/>
              </a:ext>
            </a:extLst>
          </p:cNvPr>
          <p:cNvSpPr txBox="1">
            <a:spLocks/>
          </p:cNvSpPr>
          <p:nvPr/>
        </p:nvSpPr>
        <p:spPr>
          <a:xfrm>
            <a:off x="3464311" y="1272044"/>
            <a:ext cx="5531005" cy="34524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1625" algn="l" rtl="0">
              <a:lnSpc>
                <a:spcPct val="100000"/>
              </a:lnSpc>
              <a:spcBef>
                <a:spcPts val="0"/>
              </a:spcBef>
              <a:spcAft>
                <a:spcPts val="0"/>
              </a:spcAft>
              <a:buClr>
                <a:schemeClr val="lt1"/>
              </a:buClr>
              <a:buSzPts val="1150"/>
              <a:buFont typeface="Montserrat"/>
              <a:buChar char="●"/>
              <a:defRPr sz="1150" b="0" i="0" u="none" strike="noStrike" cap="none">
                <a:solidFill>
                  <a:schemeClr val="lt1"/>
                </a:solidFill>
                <a:latin typeface="Montserrat"/>
                <a:ea typeface="Montserrat"/>
                <a:cs typeface="Montserrat"/>
                <a:sym typeface="Montserrat"/>
              </a:defRPr>
            </a:lvl1pPr>
            <a:lvl2pPr marL="914400" marR="0" lvl="1" indent="-301625" algn="l" rtl="0">
              <a:lnSpc>
                <a:spcPct val="100000"/>
              </a:lnSpc>
              <a:spcBef>
                <a:spcPts val="1600"/>
              </a:spcBef>
              <a:spcAft>
                <a:spcPts val="0"/>
              </a:spcAft>
              <a:buClr>
                <a:schemeClr val="lt1"/>
              </a:buClr>
              <a:buSzPts val="1150"/>
              <a:buFont typeface="Montserrat"/>
              <a:buChar char="○"/>
              <a:defRPr sz="1150" b="0" i="0" u="none" strike="noStrike" cap="none">
                <a:solidFill>
                  <a:schemeClr val="lt1"/>
                </a:solidFill>
                <a:latin typeface="Montserrat"/>
                <a:ea typeface="Montserrat"/>
                <a:cs typeface="Montserrat"/>
                <a:sym typeface="Montserrat"/>
              </a:defRPr>
            </a:lvl2pPr>
            <a:lvl3pPr marL="1371600" marR="0" lvl="2" indent="-301625" algn="l" rtl="0">
              <a:lnSpc>
                <a:spcPct val="100000"/>
              </a:lnSpc>
              <a:spcBef>
                <a:spcPts val="1600"/>
              </a:spcBef>
              <a:spcAft>
                <a:spcPts val="0"/>
              </a:spcAft>
              <a:buClr>
                <a:schemeClr val="lt1"/>
              </a:buClr>
              <a:buSzPts val="1150"/>
              <a:buFont typeface="Montserrat"/>
              <a:buChar char="■"/>
              <a:defRPr sz="1150" b="0" i="0" u="none" strike="noStrike" cap="none">
                <a:solidFill>
                  <a:schemeClr val="lt1"/>
                </a:solidFill>
                <a:latin typeface="Montserrat"/>
                <a:ea typeface="Montserrat"/>
                <a:cs typeface="Montserrat"/>
                <a:sym typeface="Montserrat"/>
              </a:defRPr>
            </a:lvl3pPr>
            <a:lvl4pPr marL="1828800" marR="0" lvl="3" indent="-301625" algn="l" rtl="0">
              <a:lnSpc>
                <a:spcPct val="100000"/>
              </a:lnSpc>
              <a:spcBef>
                <a:spcPts val="1600"/>
              </a:spcBef>
              <a:spcAft>
                <a:spcPts val="0"/>
              </a:spcAft>
              <a:buClr>
                <a:schemeClr val="lt1"/>
              </a:buClr>
              <a:buSzPts val="1150"/>
              <a:buFont typeface="Montserrat"/>
              <a:buChar char="●"/>
              <a:defRPr sz="1150" b="0" i="0" u="none" strike="noStrike" cap="none">
                <a:solidFill>
                  <a:schemeClr val="lt1"/>
                </a:solidFill>
                <a:latin typeface="Montserrat"/>
                <a:ea typeface="Montserrat"/>
                <a:cs typeface="Montserrat"/>
                <a:sym typeface="Montserrat"/>
              </a:defRPr>
            </a:lvl4pPr>
            <a:lvl5pPr marL="2286000" marR="0" lvl="4" indent="-301625" algn="l" rtl="0">
              <a:lnSpc>
                <a:spcPct val="100000"/>
              </a:lnSpc>
              <a:spcBef>
                <a:spcPts val="1600"/>
              </a:spcBef>
              <a:spcAft>
                <a:spcPts val="0"/>
              </a:spcAft>
              <a:buClr>
                <a:schemeClr val="lt1"/>
              </a:buClr>
              <a:buSzPts val="1150"/>
              <a:buFont typeface="Montserrat"/>
              <a:buChar char="○"/>
              <a:defRPr sz="1150" b="0" i="0" u="none" strike="noStrike" cap="none">
                <a:solidFill>
                  <a:schemeClr val="lt1"/>
                </a:solidFill>
                <a:latin typeface="Montserrat"/>
                <a:ea typeface="Montserrat"/>
                <a:cs typeface="Montserrat"/>
                <a:sym typeface="Montserrat"/>
              </a:defRPr>
            </a:lvl5pPr>
            <a:lvl6pPr marL="2743200" marR="0" lvl="5" indent="-301625" algn="l" rtl="0">
              <a:lnSpc>
                <a:spcPct val="100000"/>
              </a:lnSpc>
              <a:spcBef>
                <a:spcPts val="1600"/>
              </a:spcBef>
              <a:spcAft>
                <a:spcPts val="0"/>
              </a:spcAft>
              <a:buClr>
                <a:schemeClr val="lt1"/>
              </a:buClr>
              <a:buSzPts val="1150"/>
              <a:buFont typeface="Montserrat"/>
              <a:buChar char="■"/>
              <a:defRPr sz="1150" b="0" i="0" u="none" strike="noStrike" cap="none">
                <a:solidFill>
                  <a:schemeClr val="lt1"/>
                </a:solidFill>
                <a:latin typeface="Montserrat"/>
                <a:ea typeface="Montserrat"/>
                <a:cs typeface="Montserrat"/>
                <a:sym typeface="Montserrat"/>
              </a:defRPr>
            </a:lvl6pPr>
            <a:lvl7pPr marL="3200400" marR="0" lvl="6" indent="-301625" algn="l" rtl="0">
              <a:lnSpc>
                <a:spcPct val="100000"/>
              </a:lnSpc>
              <a:spcBef>
                <a:spcPts val="1600"/>
              </a:spcBef>
              <a:spcAft>
                <a:spcPts val="0"/>
              </a:spcAft>
              <a:buClr>
                <a:schemeClr val="lt1"/>
              </a:buClr>
              <a:buSzPts val="1150"/>
              <a:buFont typeface="Montserrat"/>
              <a:buChar char="●"/>
              <a:defRPr sz="1150" b="0" i="0" u="none" strike="noStrike" cap="none">
                <a:solidFill>
                  <a:schemeClr val="lt1"/>
                </a:solidFill>
                <a:latin typeface="Montserrat"/>
                <a:ea typeface="Montserrat"/>
                <a:cs typeface="Montserrat"/>
                <a:sym typeface="Montserrat"/>
              </a:defRPr>
            </a:lvl7pPr>
            <a:lvl8pPr marL="3657600" marR="0" lvl="7" indent="-301625" algn="l" rtl="0">
              <a:lnSpc>
                <a:spcPct val="100000"/>
              </a:lnSpc>
              <a:spcBef>
                <a:spcPts val="1600"/>
              </a:spcBef>
              <a:spcAft>
                <a:spcPts val="0"/>
              </a:spcAft>
              <a:buClr>
                <a:schemeClr val="lt1"/>
              </a:buClr>
              <a:buSzPts val="1150"/>
              <a:buFont typeface="Montserrat"/>
              <a:buChar char="○"/>
              <a:defRPr sz="1150" b="0" i="0" u="none" strike="noStrike" cap="none">
                <a:solidFill>
                  <a:schemeClr val="lt1"/>
                </a:solidFill>
                <a:latin typeface="Montserrat"/>
                <a:ea typeface="Montserrat"/>
                <a:cs typeface="Montserrat"/>
                <a:sym typeface="Montserrat"/>
              </a:defRPr>
            </a:lvl8pPr>
            <a:lvl9pPr marL="4114800" marR="0" lvl="8" indent="-301625" algn="l" rtl="0">
              <a:lnSpc>
                <a:spcPct val="100000"/>
              </a:lnSpc>
              <a:spcBef>
                <a:spcPts val="1600"/>
              </a:spcBef>
              <a:spcAft>
                <a:spcPts val="1600"/>
              </a:spcAft>
              <a:buClr>
                <a:schemeClr val="lt1"/>
              </a:buClr>
              <a:buSzPts val="1150"/>
              <a:buFont typeface="Montserrat"/>
              <a:buChar char="■"/>
              <a:defRPr sz="1150" b="0" i="0" u="none" strike="noStrike" cap="none">
                <a:solidFill>
                  <a:schemeClr val="lt1"/>
                </a:solidFill>
                <a:latin typeface="Montserrat"/>
                <a:ea typeface="Montserrat"/>
                <a:cs typeface="Montserrat"/>
                <a:sym typeface="Montserrat"/>
              </a:defRPr>
            </a:lvl9pPr>
          </a:lstStyle>
          <a:p>
            <a:pPr marL="0" marR="0" lvl="0" indent="0" algn="just" defTabSz="914400" rtl="0" eaLnBrk="1" fontAlgn="auto" latinLnBrk="0" hangingPunct="1">
              <a:lnSpc>
                <a:spcPct val="100000"/>
              </a:lnSpc>
              <a:spcBef>
                <a:spcPts val="0"/>
              </a:spcBef>
              <a:spcAft>
                <a:spcPts val="0"/>
              </a:spcAft>
              <a:buClr>
                <a:srgbClr val="FFFFFF"/>
              </a:buClr>
              <a:buSzPts val="1150"/>
              <a:buFont typeface="Montserrat"/>
              <a:buNone/>
              <a:tabLst/>
              <a:defRPr/>
            </a:pPr>
            <a:r>
              <a:rPr kumimoji="0" lang="en-US" sz="1400" b="0" i="0" u="none" strike="noStrike" kern="0" cap="none" spc="0" normalizeH="0" baseline="0" noProof="0" dirty="0">
                <a:ln>
                  <a:noFill/>
                </a:ln>
                <a:solidFill>
                  <a:srgbClr val="FFFFFF"/>
                </a:solidFill>
                <a:effectLst/>
                <a:uLnTx/>
                <a:uFillTx/>
                <a:latin typeface="Montserrat"/>
                <a:sym typeface="Montserrat"/>
              </a:rPr>
              <a:t>The Datasets are further subdivided into two folders:</a:t>
            </a:r>
          </a:p>
          <a:p>
            <a:pPr marL="0" marR="0" lvl="0" indent="0" algn="just" defTabSz="914400" rtl="0" eaLnBrk="1" fontAlgn="auto" latinLnBrk="0" hangingPunct="1">
              <a:lnSpc>
                <a:spcPct val="100000"/>
              </a:lnSpc>
              <a:spcBef>
                <a:spcPts val="0"/>
              </a:spcBef>
              <a:spcAft>
                <a:spcPts val="0"/>
              </a:spcAft>
              <a:buClr>
                <a:srgbClr val="FFFFFF"/>
              </a:buClr>
              <a:buSzPts val="1150"/>
              <a:buFont typeface="Montserrat"/>
              <a:buNone/>
              <a:tabLst/>
              <a:defRPr/>
            </a:pPr>
            <a:endParaRPr kumimoji="0" lang="en-US" sz="1400" b="0" i="0" u="none" strike="noStrike" kern="0" cap="none" spc="0" normalizeH="0" baseline="0" noProof="0" dirty="0">
              <a:ln>
                <a:noFill/>
              </a:ln>
              <a:solidFill>
                <a:srgbClr val="FFFFFF"/>
              </a:solidFill>
              <a:effectLst/>
              <a:uLnTx/>
              <a:uFillTx/>
              <a:latin typeface="Montserrat"/>
              <a:sym typeface="Montserrat"/>
            </a:endParaRPr>
          </a:p>
          <a:p>
            <a:pPr marL="285750" marR="0" lvl="0" indent="-285750" algn="just" defTabSz="914400" rtl="0" eaLnBrk="1" fontAlgn="auto" latinLnBrk="0" hangingPunct="1">
              <a:lnSpc>
                <a:spcPct val="100000"/>
              </a:lnSpc>
              <a:spcBef>
                <a:spcPts val="0"/>
              </a:spcBef>
              <a:spcAft>
                <a:spcPts val="0"/>
              </a:spcAft>
              <a:buClr>
                <a:srgbClr val="FFFFFF"/>
              </a:buClr>
              <a:buSzPts val="1150"/>
              <a:buFont typeface="Montserrat"/>
              <a:buChar char="●"/>
              <a:tabLst/>
              <a:defRPr/>
            </a:pPr>
            <a:r>
              <a:rPr kumimoji="0" lang="en-US" sz="2000" b="0" i="0" u="none" strike="noStrike" kern="0" cap="none" spc="0" normalizeH="0" baseline="0" noProof="0" dirty="0">
                <a:ln>
                  <a:noFill/>
                </a:ln>
                <a:solidFill>
                  <a:srgbClr val="FFAB40"/>
                </a:solidFill>
                <a:effectLst/>
                <a:uLnTx/>
                <a:uFillTx/>
                <a:latin typeface="Montserrat"/>
                <a:sym typeface="Montserrat"/>
              </a:rPr>
              <a:t>WithMask</a:t>
            </a:r>
            <a:r>
              <a:rPr kumimoji="0" lang="en-US" sz="1400" b="0" i="0" u="none" strike="noStrike" kern="0" cap="none" spc="0" normalizeH="0" baseline="0" noProof="0" dirty="0">
                <a:ln>
                  <a:noFill/>
                </a:ln>
                <a:solidFill>
                  <a:srgbClr val="FFFFFF"/>
                </a:solidFill>
                <a:effectLst/>
                <a:uLnTx/>
                <a:uFillTx/>
                <a:latin typeface="Montserrat"/>
                <a:sym typeface="Montserrat"/>
              </a:rPr>
              <a:t>: Containing images with people wearing face masks.</a:t>
            </a:r>
          </a:p>
          <a:p>
            <a:pPr marL="0" marR="0" lvl="0" indent="0" algn="just" defTabSz="914400" rtl="0" eaLnBrk="1" fontAlgn="auto" latinLnBrk="0" hangingPunct="1">
              <a:lnSpc>
                <a:spcPct val="100000"/>
              </a:lnSpc>
              <a:spcBef>
                <a:spcPts val="0"/>
              </a:spcBef>
              <a:spcAft>
                <a:spcPts val="0"/>
              </a:spcAft>
              <a:buClr>
                <a:srgbClr val="FFFFFF"/>
              </a:buClr>
              <a:buSzPts val="1150"/>
              <a:buFont typeface="Montserrat"/>
              <a:buNone/>
              <a:tabLst/>
              <a:defRPr/>
            </a:pPr>
            <a:endParaRPr kumimoji="0" lang="en-US" sz="1400" b="0" i="0" u="none" strike="noStrike" kern="0" cap="none" spc="0" normalizeH="0" baseline="0" noProof="0" dirty="0">
              <a:ln>
                <a:noFill/>
              </a:ln>
              <a:solidFill>
                <a:srgbClr val="FFFFFF"/>
              </a:solidFill>
              <a:effectLst/>
              <a:uLnTx/>
              <a:uFillTx/>
              <a:latin typeface="Montserrat"/>
              <a:sym typeface="Montserrat"/>
            </a:endParaRPr>
          </a:p>
          <a:p>
            <a:pPr marL="285750" marR="0" lvl="0" indent="-285750" algn="just" defTabSz="914400" rtl="0" eaLnBrk="1" fontAlgn="auto" latinLnBrk="0" hangingPunct="1">
              <a:lnSpc>
                <a:spcPct val="100000"/>
              </a:lnSpc>
              <a:spcBef>
                <a:spcPts val="0"/>
              </a:spcBef>
              <a:spcAft>
                <a:spcPts val="0"/>
              </a:spcAft>
              <a:buClr>
                <a:srgbClr val="FFFFFF"/>
              </a:buClr>
              <a:buSzPts val="1150"/>
              <a:buFont typeface="Montserrat"/>
              <a:buChar char="●"/>
              <a:tabLst/>
              <a:defRPr/>
            </a:pPr>
            <a:r>
              <a:rPr kumimoji="0" lang="en-US" sz="2000" b="0" i="0" u="none" strike="noStrike" kern="0" cap="none" spc="0" normalizeH="0" baseline="0" noProof="0" dirty="0">
                <a:ln>
                  <a:noFill/>
                </a:ln>
                <a:solidFill>
                  <a:srgbClr val="FFAB40"/>
                </a:solidFill>
                <a:effectLst/>
                <a:uLnTx/>
                <a:uFillTx/>
                <a:latin typeface="Montserrat"/>
                <a:sym typeface="Montserrat"/>
              </a:rPr>
              <a:t>WithoutMask</a:t>
            </a:r>
            <a:r>
              <a:rPr kumimoji="0" lang="en-US" sz="1400" b="0" i="0" u="none" strike="noStrike" kern="0" cap="none" spc="0" normalizeH="0" baseline="0" noProof="0" dirty="0">
                <a:ln>
                  <a:noFill/>
                </a:ln>
                <a:solidFill>
                  <a:srgbClr val="FFFFFF"/>
                </a:solidFill>
                <a:effectLst/>
                <a:uLnTx/>
                <a:uFillTx/>
                <a:latin typeface="Montserrat"/>
                <a:sym typeface="Montserrat"/>
              </a:rPr>
              <a:t>:</a:t>
            </a:r>
            <a:r>
              <a:rPr kumimoji="0" lang="en-US" sz="2000" b="0" i="0" u="none" strike="noStrike" kern="0" cap="none" spc="0" normalizeH="0" baseline="0" noProof="0" dirty="0">
                <a:ln>
                  <a:noFill/>
                </a:ln>
                <a:solidFill>
                  <a:srgbClr val="FFFFFF"/>
                </a:solidFill>
                <a:effectLst/>
                <a:uLnTx/>
                <a:uFillTx/>
                <a:latin typeface="Montserrat"/>
                <a:sym typeface="Montserrat"/>
              </a:rPr>
              <a:t> </a:t>
            </a:r>
            <a:r>
              <a:rPr kumimoji="0" lang="en-US" sz="1400" b="0" i="0" u="none" strike="noStrike" kern="0" cap="none" spc="0" normalizeH="0" baseline="0" noProof="0" dirty="0">
                <a:ln>
                  <a:noFill/>
                </a:ln>
                <a:solidFill>
                  <a:srgbClr val="FFFFFF"/>
                </a:solidFill>
                <a:effectLst/>
                <a:uLnTx/>
                <a:uFillTx/>
                <a:latin typeface="Montserrat"/>
                <a:sym typeface="Montserrat"/>
              </a:rPr>
              <a:t>Containing images with people without face masks.</a:t>
            </a:r>
            <a:endParaRPr kumimoji="0" lang="en-US" sz="2000" b="0" i="0" u="none" strike="noStrike" kern="0" cap="none" spc="0" normalizeH="0" baseline="0" noProof="0" dirty="0">
              <a:ln>
                <a:noFill/>
              </a:ln>
              <a:solidFill>
                <a:srgbClr val="FFFFFF"/>
              </a:solidFill>
              <a:effectLst/>
              <a:uLnTx/>
              <a:uFillTx/>
              <a:latin typeface="Montserrat"/>
              <a:sym typeface="Montserrat"/>
            </a:endParaRPr>
          </a:p>
        </p:txBody>
      </p:sp>
    </p:spTree>
    <p:extLst>
      <p:ext uri="{BB962C8B-B14F-4D97-AF65-F5344CB8AC3E}">
        <p14:creationId xmlns:p14="http://schemas.microsoft.com/office/powerpoint/2010/main" val="6113244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DATASETS</a:t>
            </a:r>
            <a:endParaRPr dirty="0"/>
          </a:p>
        </p:txBody>
      </p:sp>
      <p:sp>
        <p:nvSpPr>
          <p:cNvPr id="171" name="Google Shape;171;p39"/>
          <p:cNvSpPr txBox="1">
            <a:spLocks noGrp="1"/>
          </p:cNvSpPr>
          <p:nvPr>
            <p:ph type="body" idx="1"/>
          </p:nvPr>
        </p:nvSpPr>
        <p:spPr>
          <a:xfrm>
            <a:off x="985950" y="1119644"/>
            <a:ext cx="7219550" cy="345245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400" dirty="0"/>
              <a:t>The dataset is subdivided into 3 folders:</a:t>
            </a:r>
          </a:p>
          <a:p>
            <a:pPr marL="0" lvl="0" indent="0" algn="just" rtl="0">
              <a:spcBef>
                <a:spcPts val="0"/>
              </a:spcBef>
              <a:spcAft>
                <a:spcPts val="0"/>
              </a:spcAft>
              <a:buNone/>
            </a:pPr>
            <a:endParaRPr lang="en-US" sz="1400" dirty="0"/>
          </a:p>
          <a:p>
            <a:pPr marL="0" indent="0" algn="just">
              <a:buNone/>
            </a:pPr>
            <a:r>
              <a:rPr lang="en-US" sz="2000" dirty="0">
                <a:solidFill>
                  <a:schemeClr val="tx2"/>
                </a:solidFill>
              </a:rPr>
              <a:t>Train</a:t>
            </a:r>
            <a:r>
              <a:rPr lang="en-US" sz="1400" dirty="0"/>
              <a:t>: This data set is used to train the model and help it discover any hidden characteristics or patterns in the data. In each epoch, the same training data is fed to the neural network architecture repeatedly, and the model continues to learn the features of the data. A diverse collection of inputs should be included in the training set so that the model can be trained on all possible scenarios and be able to forecast any unanticipated data sample that might arise in the future. This section compiles about 80% of the dataset.</a:t>
            </a:r>
          </a:p>
          <a:p>
            <a:pPr marL="0" indent="0" algn="just">
              <a:buNone/>
            </a:pPr>
            <a:endParaRPr lang="en-US" sz="1400"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873159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DATASETS</a:t>
            </a:r>
            <a:endParaRPr dirty="0"/>
          </a:p>
        </p:txBody>
      </p:sp>
      <p:sp>
        <p:nvSpPr>
          <p:cNvPr id="171" name="Google Shape;171;p39"/>
          <p:cNvSpPr txBox="1">
            <a:spLocks noGrp="1"/>
          </p:cNvSpPr>
          <p:nvPr>
            <p:ph type="body" idx="1"/>
          </p:nvPr>
        </p:nvSpPr>
        <p:spPr>
          <a:xfrm>
            <a:off x="985950" y="1119644"/>
            <a:ext cx="7219550" cy="3452450"/>
          </a:xfrm>
          <a:prstGeom prst="rect">
            <a:avLst/>
          </a:prstGeom>
        </p:spPr>
        <p:txBody>
          <a:bodyPr spcFirstLastPara="1" wrap="square" lIns="91425" tIns="91425" rIns="91425" bIns="91425" anchor="t" anchorCtr="0">
            <a:noAutofit/>
          </a:bodyPr>
          <a:lstStyle/>
          <a:p>
            <a:pPr marL="0" indent="0" algn="just">
              <a:buNone/>
            </a:pPr>
            <a:r>
              <a:rPr lang="en-US" sz="2000" dirty="0">
                <a:solidFill>
                  <a:schemeClr val="tx2"/>
                </a:solidFill>
              </a:rPr>
              <a:t>Validation</a:t>
            </a:r>
            <a:r>
              <a:rPr lang="en-US" sz="1400" dirty="0"/>
              <a:t>: Our model's performance during training is verified using the validation set, a set of data that is distinct from the training set. We can adjust the model's hyperparameters and configurations using the data from this validation procedure. It functions similarly to a critic telling us whether or not our training is on the right track. The model is trained on the training set, and, simultaneously, the model evaluation is performed on the validation set after every epoch. The major goal of dividing the dataset into a validation set is to prevent our model from overfitting, which occurs when the model gets exceptionally good at identifying samples in the training set but struggles to generalize to new data and make accurate classifications.</a:t>
            </a:r>
          </a:p>
          <a:p>
            <a:pPr marL="0" indent="0" algn="just">
              <a:buNone/>
            </a:pPr>
            <a:endParaRPr lang="en-US" sz="1400" dirty="0"/>
          </a:p>
          <a:p>
            <a:pPr marL="0" indent="0" algn="just">
              <a:buNone/>
            </a:pPr>
            <a:r>
              <a:rPr lang="en-US" sz="2000" dirty="0">
                <a:solidFill>
                  <a:srgbClr val="FFAB40"/>
                </a:solidFill>
              </a:rPr>
              <a:t>Test</a:t>
            </a:r>
            <a:r>
              <a:rPr kumimoji="0" lang="en-US" sz="2000" b="0" i="0" u="none" strike="noStrike" kern="0" cap="none" spc="0" normalizeH="0" baseline="0" noProof="0" dirty="0">
                <a:ln>
                  <a:noFill/>
                </a:ln>
                <a:solidFill>
                  <a:srgbClr val="FFAB40"/>
                </a:solidFill>
                <a:effectLst/>
                <a:uLnTx/>
                <a:uFillTx/>
                <a:latin typeface="Montserrat"/>
                <a:sym typeface="Montserrat"/>
              </a:rPr>
              <a:t>: </a:t>
            </a:r>
            <a:r>
              <a:rPr lang="en-US" sz="1400" dirty="0"/>
              <a:t>The test set is a separate set of data used to test the model after completing the training. It provides an unbiased final model performance metric in terms of accuracy, precision, etc.</a:t>
            </a:r>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311677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DIVERSITY OF DATASET:</a:t>
            </a:r>
            <a:endParaRPr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9" name="Picture 8" descr="A person with a beard&#10;&#10;Description automatically generated with low confidence">
            <a:extLst>
              <a:ext uri="{FF2B5EF4-FFF2-40B4-BE49-F238E27FC236}">
                <a16:creationId xmlns:a16="http://schemas.microsoft.com/office/drawing/2014/main" id="{AFBA443B-22D4-08D6-585B-4C5B9BB9D1ED}"/>
              </a:ext>
            </a:extLst>
          </p:cNvPr>
          <p:cNvPicPr>
            <a:picLocks noChangeAspect="1"/>
          </p:cNvPicPr>
          <p:nvPr/>
        </p:nvPicPr>
        <p:blipFill>
          <a:blip r:embed="rId3"/>
          <a:stretch>
            <a:fillRect/>
          </a:stretch>
        </p:blipFill>
        <p:spPr>
          <a:xfrm>
            <a:off x="5390759" y="1300228"/>
            <a:ext cx="1114425" cy="1114425"/>
          </a:xfrm>
          <a:prstGeom prst="rect">
            <a:avLst/>
          </a:prstGeom>
        </p:spPr>
      </p:pic>
      <p:pic>
        <p:nvPicPr>
          <p:cNvPr id="11" name="Picture 10" descr="A picture containing necktie, person, indoor, wearing&#10;&#10;Description automatically generated">
            <a:extLst>
              <a:ext uri="{FF2B5EF4-FFF2-40B4-BE49-F238E27FC236}">
                <a16:creationId xmlns:a16="http://schemas.microsoft.com/office/drawing/2014/main" id="{CBC8F337-3298-854C-9A88-B60001D33CF9}"/>
              </a:ext>
            </a:extLst>
          </p:cNvPr>
          <p:cNvPicPr>
            <a:picLocks noChangeAspect="1"/>
          </p:cNvPicPr>
          <p:nvPr/>
        </p:nvPicPr>
        <p:blipFill>
          <a:blip r:embed="rId4"/>
          <a:stretch>
            <a:fillRect/>
          </a:stretch>
        </p:blipFill>
        <p:spPr>
          <a:xfrm>
            <a:off x="6888666" y="1307682"/>
            <a:ext cx="1106972" cy="1106972"/>
          </a:xfrm>
          <a:prstGeom prst="rect">
            <a:avLst/>
          </a:prstGeom>
        </p:spPr>
      </p:pic>
      <p:pic>
        <p:nvPicPr>
          <p:cNvPr id="13" name="Picture 12" descr="A person with a beard and mustache&#10;&#10;Description automatically generated with low confidence">
            <a:extLst>
              <a:ext uri="{FF2B5EF4-FFF2-40B4-BE49-F238E27FC236}">
                <a16:creationId xmlns:a16="http://schemas.microsoft.com/office/drawing/2014/main" id="{5BAC4AD0-357B-4470-9B36-F3FDFD2E076A}"/>
              </a:ext>
            </a:extLst>
          </p:cNvPr>
          <p:cNvPicPr>
            <a:picLocks noChangeAspect="1"/>
          </p:cNvPicPr>
          <p:nvPr/>
        </p:nvPicPr>
        <p:blipFill>
          <a:blip r:embed="rId5"/>
          <a:stretch>
            <a:fillRect/>
          </a:stretch>
        </p:blipFill>
        <p:spPr>
          <a:xfrm>
            <a:off x="1080335" y="1293788"/>
            <a:ext cx="1120863" cy="1120863"/>
          </a:xfrm>
          <a:prstGeom prst="rect">
            <a:avLst/>
          </a:prstGeom>
        </p:spPr>
      </p:pic>
      <p:pic>
        <p:nvPicPr>
          <p:cNvPr id="15" name="Picture 14" descr="A close up of a person&#10;&#10;Description automatically generated with medium confidence">
            <a:extLst>
              <a:ext uri="{FF2B5EF4-FFF2-40B4-BE49-F238E27FC236}">
                <a16:creationId xmlns:a16="http://schemas.microsoft.com/office/drawing/2014/main" id="{4B3AAE10-181E-68C3-9C5C-195A7AB566CE}"/>
              </a:ext>
            </a:extLst>
          </p:cNvPr>
          <p:cNvPicPr>
            <a:picLocks noChangeAspect="1"/>
          </p:cNvPicPr>
          <p:nvPr/>
        </p:nvPicPr>
        <p:blipFill>
          <a:blip r:embed="rId6"/>
          <a:stretch>
            <a:fillRect/>
          </a:stretch>
        </p:blipFill>
        <p:spPr>
          <a:xfrm>
            <a:off x="6888666" y="2939888"/>
            <a:ext cx="1106972" cy="1106972"/>
          </a:xfrm>
          <a:prstGeom prst="rect">
            <a:avLst/>
          </a:prstGeom>
        </p:spPr>
      </p:pic>
      <p:pic>
        <p:nvPicPr>
          <p:cNvPr id="17" name="Picture 16" descr="A close up of a person&#10;&#10;Description automatically generated">
            <a:extLst>
              <a:ext uri="{FF2B5EF4-FFF2-40B4-BE49-F238E27FC236}">
                <a16:creationId xmlns:a16="http://schemas.microsoft.com/office/drawing/2014/main" id="{75472BB3-4626-6FBC-1D85-3BBB9B375956}"/>
              </a:ext>
            </a:extLst>
          </p:cNvPr>
          <p:cNvPicPr>
            <a:picLocks noChangeAspect="1"/>
          </p:cNvPicPr>
          <p:nvPr/>
        </p:nvPicPr>
        <p:blipFill>
          <a:blip r:embed="rId7"/>
          <a:stretch>
            <a:fillRect/>
          </a:stretch>
        </p:blipFill>
        <p:spPr>
          <a:xfrm>
            <a:off x="4014787" y="2939887"/>
            <a:ext cx="1106972" cy="1106972"/>
          </a:xfrm>
          <a:prstGeom prst="rect">
            <a:avLst/>
          </a:prstGeom>
        </p:spPr>
      </p:pic>
      <p:pic>
        <p:nvPicPr>
          <p:cNvPr id="23" name="Picture 22" descr="A picture containing person, smiling, posing, close&#10;&#10;Description automatically generated">
            <a:extLst>
              <a:ext uri="{FF2B5EF4-FFF2-40B4-BE49-F238E27FC236}">
                <a16:creationId xmlns:a16="http://schemas.microsoft.com/office/drawing/2014/main" id="{340EE0BD-02B5-D33D-947F-524F61150E75}"/>
              </a:ext>
            </a:extLst>
          </p:cNvPr>
          <p:cNvPicPr>
            <a:picLocks noChangeAspect="1"/>
          </p:cNvPicPr>
          <p:nvPr/>
        </p:nvPicPr>
        <p:blipFill>
          <a:blip r:embed="rId8"/>
          <a:stretch>
            <a:fillRect/>
          </a:stretch>
        </p:blipFill>
        <p:spPr>
          <a:xfrm>
            <a:off x="2520493" y="2937967"/>
            <a:ext cx="1110812" cy="1110812"/>
          </a:xfrm>
          <a:prstGeom prst="rect">
            <a:avLst/>
          </a:prstGeom>
        </p:spPr>
      </p:pic>
      <p:pic>
        <p:nvPicPr>
          <p:cNvPr id="25" name="Picture 24" descr="A close up of a person&#10;&#10;Description automatically generated">
            <a:extLst>
              <a:ext uri="{FF2B5EF4-FFF2-40B4-BE49-F238E27FC236}">
                <a16:creationId xmlns:a16="http://schemas.microsoft.com/office/drawing/2014/main" id="{3417D336-5D04-F99C-0825-7B0FB8886AFC}"/>
              </a:ext>
            </a:extLst>
          </p:cNvPr>
          <p:cNvPicPr>
            <a:picLocks noChangeAspect="1"/>
          </p:cNvPicPr>
          <p:nvPr/>
        </p:nvPicPr>
        <p:blipFill>
          <a:blip r:embed="rId9"/>
          <a:stretch>
            <a:fillRect/>
          </a:stretch>
        </p:blipFill>
        <p:spPr>
          <a:xfrm>
            <a:off x="1076608" y="2939887"/>
            <a:ext cx="1120863" cy="1120863"/>
          </a:xfrm>
          <a:prstGeom prst="rect">
            <a:avLst/>
          </a:prstGeom>
        </p:spPr>
      </p:pic>
      <p:pic>
        <p:nvPicPr>
          <p:cNvPr id="27" name="Picture 26" descr="A person with a mustache&#10;&#10;Description automatically generated with low confidence">
            <a:extLst>
              <a:ext uri="{FF2B5EF4-FFF2-40B4-BE49-F238E27FC236}">
                <a16:creationId xmlns:a16="http://schemas.microsoft.com/office/drawing/2014/main" id="{49467FB9-2EE0-5704-ACAF-F441B6A9899C}"/>
              </a:ext>
            </a:extLst>
          </p:cNvPr>
          <p:cNvPicPr>
            <a:picLocks noChangeAspect="1"/>
          </p:cNvPicPr>
          <p:nvPr/>
        </p:nvPicPr>
        <p:blipFill>
          <a:blip r:embed="rId10"/>
          <a:stretch>
            <a:fillRect/>
          </a:stretch>
        </p:blipFill>
        <p:spPr>
          <a:xfrm>
            <a:off x="2520493" y="1327421"/>
            <a:ext cx="1120863" cy="1120863"/>
          </a:xfrm>
          <a:prstGeom prst="rect">
            <a:avLst/>
          </a:prstGeom>
        </p:spPr>
      </p:pic>
      <p:pic>
        <p:nvPicPr>
          <p:cNvPr id="29" name="Picture 28" descr="A picture containing person, close&#10;&#10;Description automatically generated">
            <a:extLst>
              <a:ext uri="{FF2B5EF4-FFF2-40B4-BE49-F238E27FC236}">
                <a16:creationId xmlns:a16="http://schemas.microsoft.com/office/drawing/2014/main" id="{D169BC83-86B5-5606-3F68-2E4DF6A04177}"/>
              </a:ext>
            </a:extLst>
          </p:cNvPr>
          <p:cNvPicPr>
            <a:picLocks noChangeAspect="1"/>
          </p:cNvPicPr>
          <p:nvPr/>
        </p:nvPicPr>
        <p:blipFill>
          <a:blip r:embed="rId11"/>
          <a:stretch>
            <a:fillRect/>
          </a:stretch>
        </p:blipFill>
        <p:spPr>
          <a:xfrm>
            <a:off x="4014787" y="1337472"/>
            <a:ext cx="1110812" cy="1110812"/>
          </a:xfrm>
          <a:prstGeom prst="rect">
            <a:avLst/>
          </a:prstGeom>
        </p:spPr>
      </p:pic>
      <p:pic>
        <p:nvPicPr>
          <p:cNvPr id="31" name="Picture 30" descr="A close up of a person&#10;&#10;Description automatically generated">
            <a:extLst>
              <a:ext uri="{FF2B5EF4-FFF2-40B4-BE49-F238E27FC236}">
                <a16:creationId xmlns:a16="http://schemas.microsoft.com/office/drawing/2014/main" id="{FF62837F-1CEE-2F4A-01A3-114A4EE47897}"/>
              </a:ext>
            </a:extLst>
          </p:cNvPr>
          <p:cNvPicPr>
            <a:picLocks noChangeAspect="1"/>
          </p:cNvPicPr>
          <p:nvPr/>
        </p:nvPicPr>
        <p:blipFill>
          <a:blip r:embed="rId12"/>
          <a:stretch>
            <a:fillRect/>
          </a:stretch>
        </p:blipFill>
        <p:spPr>
          <a:xfrm>
            <a:off x="5454832" y="2932942"/>
            <a:ext cx="1120863" cy="1120863"/>
          </a:xfrm>
          <a:prstGeom prst="rect">
            <a:avLst/>
          </a:prstGeom>
        </p:spPr>
      </p:pic>
    </p:spTree>
    <p:extLst>
      <p:ext uri="{BB962C8B-B14F-4D97-AF65-F5344CB8AC3E}">
        <p14:creationId xmlns:p14="http://schemas.microsoft.com/office/powerpoint/2010/main" val="3682068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4180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LOADING DATASET</a:t>
            </a:r>
            <a:endParaRPr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7" name="Picture 6" descr="Text&#10;&#10;Description automatically generated">
            <a:extLst>
              <a:ext uri="{FF2B5EF4-FFF2-40B4-BE49-F238E27FC236}">
                <a16:creationId xmlns:a16="http://schemas.microsoft.com/office/drawing/2014/main" id="{2C25B8CF-B299-8366-6DCB-7355B9250C09}"/>
              </a:ext>
            </a:extLst>
          </p:cNvPr>
          <p:cNvPicPr>
            <a:picLocks noChangeAspect="1"/>
          </p:cNvPicPr>
          <p:nvPr/>
        </p:nvPicPr>
        <p:blipFill>
          <a:blip r:embed="rId3"/>
          <a:stretch>
            <a:fillRect/>
          </a:stretch>
        </p:blipFill>
        <p:spPr>
          <a:xfrm>
            <a:off x="1540284" y="1109765"/>
            <a:ext cx="6063432" cy="2923969"/>
          </a:xfrm>
          <a:prstGeom prst="rect">
            <a:avLst/>
          </a:prstGeom>
        </p:spPr>
      </p:pic>
      <p:sp>
        <p:nvSpPr>
          <p:cNvPr id="9" name="TextBox 8">
            <a:extLst>
              <a:ext uri="{FF2B5EF4-FFF2-40B4-BE49-F238E27FC236}">
                <a16:creationId xmlns:a16="http://schemas.microsoft.com/office/drawing/2014/main" id="{7FA07824-9F00-802E-8D82-45D3A75BAAA6}"/>
              </a:ext>
            </a:extLst>
          </p:cNvPr>
          <p:cNvSpPr txBox="1"/>
          <p:nvPr/>
        </p:nvSpPr>
        <p:spPr>
          <a:xfrm>
            <a:off x="2286000" y="4280378"/>
            <a:ext cx="4572000" cy="30777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Montserrat"/>
              <a:buNone/>
              <a:tabLst/>
              <a:defRPr/>
            </a:pPr>
            <a:r>
              <a:rPr kumimoji="0" lang="en-US" sz="1400" b="0" i="0" u="none" strike="noStrike" kern="0" cap="none" spc="0" normalizeH="0" baseline="0" noProof="0" dirty="0">
                <a:ln>
                  <a:noFill/>
                </a:ln>
                <a:solidFill>
                  <a:srgbClr val="FFFFFF"/>
                </a:solidFill>
                <a:effectLst/>
                <a:uLnTx/>
                <a:uFillTx/>
                <a:latin typeface="Arial"/>
                <a:cs typeface="Arial"/>
                <a:sym typeface="Arial"/>
              </a:rPr>
              <a:t>Installing Required Libraries:</a:t>
            </a:r>
          </a:p>
        </p:txBody>
      </p:sp>
    </p:spTree>
    <p:extLst>
      <p:ext uri="{BB962C8B-B14F-4D97-AF65-F5344CB8AC3E}">
        <p14:creationId xmlns:p14="http://schemas.microsoft.com/office/powerpoint/2010/main" val="3623460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4180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LOADING DATASET</a:t>
            </a:r>
            <a:endParaRPr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 name="TextBox 1">
            <a:extLst>
              <a:ext uri="{FF2B5EF4-FFF2-40B4-BE49-F238E27FC236}">
                <a16:creationId xmlns:a16="http://schemas.microsoft.com/office/drawing/2014/main" id="{54896A63-4B2B-04A3-FFA7-0EF5F7E0BDBB}"/>
              </a:ext>
            </a:extLst>
          </p:cNvPr>
          <p:cNvSpPr txBox="1"/>
          <p:nvPr/>
        </p:nvSpPr>
        <p:spPr>
          <a:xfrm>
            <a:off x="2286000" y="4280378"/>
            <a:ext cx="4572000" cy="30777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Montserrat"/>
              <a:buNone/>
              <a:tabLst/>
              <a:defRPr/>
            </a:pPr>
            <a:r>
              <a:rPr kumimoji="0" lang="en-US" sz="1400" b="0" i="0" u="none" strike="noStrike" kern="0" cap="none" spc="0" normalizeH="0" baseline="0" noProof="0" dirty="0">
                <a:ln>
                  <a:noFill/>
                </a:ln>
                <a:solidFill>
                  <a:srgbClr val="FFFFFF"/>
                </a:solidFill>
                <a:effectLst/>
                <a:uLnTx/>
                <a:uFillTx/>
                <a:latin typeface="Arial"/>
                <a:cs typeface="Arial"/>
                <a:sym typeface="Arial"/>
              </a:rPr>
              <a:t>Importing Libraries and Linking the dataset:</a:t>
            </a:r>
          </a:p>
        </p:txBody>
      </p:sp>
      <p:pic>
        <p:nvPicPr>
          <p:cNvPr id="4" name="Picture 3" descr="Text&#10;&#10;Description automatically generated">
            <a:extLst>
              <a:ext uri="{FF2B5EF4-FFF2-40B4-BE49-F238E27FC236}">
                <a16:creationId xmlns:a16="http://schemas.microsoft.com/office/drawing/2014/main" id="{9CD1CCE6-BB47-25C8-6614-5C139A006C44}"/>
              </a:ext>
            </a:extLst>
          </p:cNvPr>
          <p:cNvPicPr>
            <a:picLocks noChangeAspect="1"/>
          </p:cNvPicPr>
          <p:nvPr/>
        </p:nvPicPr>
        <p:blipFill>
          <a:blip r:embed="rId3"/>
          <a:stretch>
            <a:fillRect/>
          </a:stretch>
        </p:blipFill>
        <p:spPr>
          <a:xfrm>
            <a:off x="1556977" y="1115340"/>
            <a:ext cx="6030046" cy="2912819"/>
          </a:xfrm>
          <a:prstGeom prst="rect">
            <a:avLst/>
          </a:prstGeom>
        </p:spPr>
      </p:pic>
    </p:spTree>
    <p:extLst>
      <p:ext uri="{BB962C8B-B14F-4D97-AF65-F5344CB8AC3E}">
        <p14:creationId xmlns:p14="http://schemas.microsoft.com/office/powerpoint/2010/main" val="2911224209"/>
      </p:ext>
    </p:extLst>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763</TotalTime>
  <Words>2080</Words>
  <Application>Microsoft Office PowerPoint</Application>
  <PresentationFormat>On-screen Show (16:9)</PresentationFormat>
  <Paragraphs>152</Paragraphs>
  <Slides>31</Slides>
  <Notes>18</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31</vt:i4>
      </vt:variant>
    </vt:vector>
  </HeadingPairs>
  <TitlesOfParts>
    <vt:vector size="40" baseType="lpstr">
      <vt:lpstr>Arial</vt:lpstr>
      <vt:lpstr>Times New Roman</vt:lpstr>
      <vt:lpstr>Merriweather</vt:lpstr>
      <vt:lpstr>Montserrat ExtraLight</vt:lpstr>
      <vt:lpstr>Roboto</vt:lpstr>
      <vt:lpstr>Montserrat</vt:lpstr>
      <vt:lpstr>Montserrat ExtraBold</vt:lpstr>
      <vt:lpstr>Futuristic Background by Slidesgo</vt:lpstr>
      <vt:lpstr>Paradigm</vt:lpstr>
      <vt:lpstr>   REAL-TIME FACE MASK DETECTION   </vt:lpstr>
      <vt:lpstr>PROJECT DESCRIPTION</vt:lpstr>
      <vt:lpstr>ABOUT DATA</vt:lpstr>
      <vt:lpstr>ABOUT DATASETS</vt:lpstr>
      <vt:lpstr>ABOUT DATASETS</vt:lpstr>
      <vt:lpstr>ABOUT DATASETS</vt:lpstr>
      <vt:lpstr>DIVERSITY OF DATASET:</vt:lpstr>
      <vt:lpstr>LOADING DATASET</vt:lpstr>
      <vt:lpstr>LOADING DATASET</vt:lpstr>
      <vt:lpstr>DATA VISUALIZATION</vt:lpstr>
      <vt:lpstr>DATA VISUALIZATION</vt:lpstr>
      <vt:lpstr>MODEL ARCHITECTURE</vt:lpstr>
      <vt:lpstr>MODEL SNIPPET</vt:lpstr>
      <vt:lpstr>COMPILE MODEL</vt:lpstr>
      <vt:lpstr>TRAINING MODEL</vt:lpstr>
      <vt:lpstr>EVALUATE MODEL</vt:lpstr>
      <vt:lpstr>CONFUSION MATRIX</vt:lpstr>
      <vt:lpstr>ACCURACY REPORT</vt:lpstr>
      <vt:lpstr>MobileNetV2</vt:lpstr>
      <vt:lpstr>PowerPoint Presentation</vt:lpstr>
      <vt:lpstr>PowerPoint Presentation</vt:lpstr>
      <vt:lpstr>CONFUSION MATRIX</vt:lpstr>
      <vt:lpstr>ACCURACY REPORT</vt:lpstr>
      <vt:lpstr>CUDA</vt:lpstr>
      <vt:lpstr>CUDA</vt:lpstr>
      <vt:lpstr>PowerPoint Presentation</vt:lpstr>
      <vt:lpstr>PowerPoint Presentation</vt:lpstr>
      <vt:lpstr>Enhancements from Reference:</vt:lpstr>
      <vt:lpstr>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REAL-TIME FACE MASK DETECTION</dc:title>
  <dc:creator>RUPESH WARAN</dc:creator>
  <cp:lastModifiedBy>ESWAR PAVAN</cp:lastModifiedBy>
  <cp:revision>26</cp:revision>
  <dcterms:modified xsi:type="dcterms:W3CDTF">2023-04-30T04:43:06Z</dcterms:modified>
</cp:coreProperties>
</file>